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61" r:id="rId7"/>
    <p:sldId id="262" r:id="rId8"/>
    <p:sldId id="263" r:id="rId9"/>
    <p:sldId id="264" r:id="rId10"/>
    <p:sldId id="265" r:id="rId11"/>
    <p:sldId id="266" r:id="rId12"/>
    <p:sldId id="267" r:id="rId13"/>
    <p:sldId id="268" r:id="rId14"/>
    <p:sldId id="289" r:id="rId15"/>
    <p:sldId id="269" r:id="rId16"/>
    <p:sldId id="270" r:id="rId17"/>
    <p:sldId id="292" r:id="rId18"/>
    <p:sldId id="293" r:id="rId19"/>
    <p:sldId id="294" r:id="rId20"/>
    <p:sldId id="295" r:id="rId21"/>
    <p:sldId id="296" r:id="rId22"/>
    <p:sldId id="271" r:id="rId23"/>
    <p:sldId id="274" r:id="rId24"/>
    <p:sldId id="273" r:id="rId25"/>
    <p:sldId id="279" r:id="rId26"/>
    <p:sldId id="281" r:id="rId27"/>
    <p:sldId id="275" r:id="rId28"/>
    <p:sldId id="277" r:id="rId29"/>
    <p:sldId id="278" r:id="rId30"/>
    <p:sldId id="276" r:id="rId31"/>
    <p:sldId id="280" r:id="rId32"/>
    <p:sldId id="282" r:id="rId33"/>
    <p:sldId id="283" r:id="rId34"/>
    <p:sldId id="284" r:id="rId35"/>
    <p:sldId id="285" r:id="rId36"/>
    <p:sldId id="287" r:id="rId37"/>
    <p:sldId id="290" r:id="rId38"/>
    <p:sldId id="286" r:id="rId39"/>
    <p:sldId id="291" r:id="rId40"/>
    <p:sldId id="288" r:id="rId41"/>
    <p:sldId id="302" r:id="rId42"/>
    <p:sldId id="303" r:id="rId43"/>
    <p:sldId id="304" r:id="rId44"/>
    <p:sldId id="305" r:id="rId45"/>
    <p:sldId id="297" r:id="rId46"/>
    <p:sldId id="298" r:id="rId47"/>
    <p:sldId id="299" r:id="rId48"/>
    <p:sldId id="301" r:id="rId49"/>
    <p:sldId id="300" r:id="rId50"/>
    <p:sldId id="306" r:id="rId51"/>
    <p:sldId id="307"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0"/>
    <a:srgbClr val="001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76865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260876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104983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3594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358664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80200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267606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188600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33321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299131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D70432-ACA1-4FCA-B974-DB883E835711}" type="datetimeFigureOut">
              <a:rPr lang="zh-CN" altLang="en-US" smtClean="0"/>
              <a:t>2016/6/22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128416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70432-ACA1-4FCA-B974-DB883E835711}" type="datetimeFigureOut">
              <a:rPr lang="zh-CN" altLang="en-US" smtClean="0"/>
              <a:t>2016/6/22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04A63-7D3A-4DAD-893B-C43F40A8F570}" type="slidenum">
              <a:rPr lang="zh-CN" altLang="en-US" smtClean="0"/>
              <a:t>‹#›</a:t>
            </a:fld>
            <a:endParaRPr lang="zh-CN" altLang="en-US"/>
          </a:p>
        </p:txBody>
      </p:sp>
    </p:spTree>
    <p:extLst>
      <p:ext uri="{BB962C8B-B14F-4D97-AF65-F5344CB8AC3E}">
        <p14:creationId xmlns:p14="http://schemas.microsoft.com/office/powerpoint/2010/main" val="2708932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gif"/><Relationship Id="rId10" Type="http://schemas.openxmlformats.org/officeDocument/2006/relationships/image" Target="../media/image36.gif"/><Relationship Id="rId4" Type="http://schemas.openxmlformats.org/officeDocument/2006/relationships/image" Target="../media/image30.gif"/><Relationship Id="rId9" Type="http://schemas.openxmlformats.org/officeDocument/2006/relationships/image" Target="../media/image35.gif"/></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t>选题</a:t>
            </a:r>
            <a:r>
              <a:rPr lang="zh-CN" altLang="en-US" b="1" dirty="0"/>
              <a:t>与实验设计</a:t>
            </a:r>
          </a:p>
        </p:txBody>
      </p:sp>
      <p:sp>
        <p:nvSpPr>
          <p:cNvPr id="3" name="副标题 2"/>
          <p:cNvSpPr>
            <a:spLocks noGrp="1"/>
          </p:cNvSpPr>
          <p:nvPr>
            <p:ph type="subTitle" idx="1"/>
          </p:nvPr>
        </p:nvSpPr>
        <p:spPr/>
        <p:txBody>
          <a:bodyPr/>
          <a:lstStyle/>
          <a:p>
            <a:r>
              <a:rPr lang="zh-CN" altLang="en-US" dirty="0" smtClean="0">
                <a:solidFill>
                  <a:schemeClr val="tx1"/>
                </a:solidFill>
              </a:rPr>
              <a:t>刘欢欢</a:t>
            </a:r>
            <a:endParaRPr lang="en-US" altLang="zh-CN" dirty="0" smtClean="0">
              <a:solidFill>
                <a:schemeClr val="tx1"/>
              </a:solidFill>
            </a:endParaRPr>
          </a:p>
          <a:p>
            <a:r>
              <a:rPr lang="zh-CN" altLang="en-US" dirty="0" smtClean="0">
                <a:solidFill>
                  <a:schemeClr val="tx1"/>
                </a:solidFill>
              </a:rPr>
              <a:t>北京师范大学心理学院</a:t>
            </a:r>
            <a:endParaRPr lang="en-US" altLang="zh-CN" dirty="0" smtClean="0">
              <a:solidFill>
                <a:schemeClr val="tx1"/>
              </a:solidFill>
            </a:endParaRPr>
          </a:p>
          <a:p>
            <a:r>
              <a:rPr lang="en-US" altLang="zh-CN" dirty="0" smtClean="0">
                <a:solidFill>
                  <a:schemeClr val="tx1"/>
                </a:solidFill>
              </a:rPr>
              <a:t>abcde69503@126.com</a:t>
            </a:r>
            <a:endParaRPr lang="zh-CN" alt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2" y="332656"/>
            <a:ext cx="29051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217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72" y="1628801"/>
            <a:ext cx="2880000" cy="115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668140"/>
            <a:ext cx="2880000" cy="190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612712"/>
            <a:ext cx="3384376" cy="191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2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nodeType="clickEffect">
                                  <p:stCondLst>
                                    <p:cond delay="0"/>
                                  </p:stCondLst>
                                  <p:childTnLst>
                                    <p:animEffect transition="out" filter="wipe(down)">
                                      <p:cBhvr>
                                        <p:cTn id="24" dur="180" accel="50000">
                                          <p:stCondLst>
                                            <p:cond delay="1820"/>
                                          </p:stCondLst>
                                        </p:cTn>
                                        <p:tgtEl>
                                          <p:spTgt spid="9219"/>
                                        </p:tgtEl>
                                      </p:cBhvr>
                                    </p:animEffect>
                                    <p:anim calcmode="lin" valueType="num">
                                      <p:cBhvr>
                                        <p:cTn id="25" dur="1822" tmFilter="0,0; 0.14,0.31; 0.43,0.73; 0.71,0.91; 1.0,1.0">
                                          <p:stCondLst>
                                            <p:cond delay="0"/>
                                          </p:stCondLst>
                                        </p:cTn>
                                        <p:tgtEl>
                                          <p:spTgt spid="9219"/>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9219"/>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92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92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92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92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9219"/>
                                        </p:tgtEl>
                                        <p:attrNameLst>
                                          <p:attrName>ppt_y</p:attrName>
                                        </p:attrNameLst>
                                      </p:cBhvr>
                                      <p:tavLst>
                                        <p:tav tm="0">
                                          <p:val>
                                            <p:strVal val="ppt_y"/>
                                          </p:val>
                                        </p:tav>
                                        <p:tav tm="100000">
                                          <p:val>
                                            <p:strVal val="ppt_y+ppt_h"/>
                                          </p:val>
                                        </p:tav>
                                      </p:tavLst>
                                    </p:anim>
                                    <p:animScale>
                                      <p:cBhvr>
                                        <p:cTn id="32" dur="26">
                                          <p:stCondLst>
                                            <p:cond delay="620"/>
                                          </p:stCondLst>
                                        </p:cTn>
                                        <p:tgtEl>
                                          <p:spTgt spid="9219"/>
                                        </p:tgtEl>
                                      </p:cBhvr>
                                      <p:to x="100000" y="60000"/>
                                    </p:animScale>
                                    <p:animScale>
                                      <p:cBhvr>
                                        <p:cTn id="33" dur="166" decel="50000">
                                          <p:stCondLst>
                                            <p:cond delay="646"/>
                                          </p:stCondLst>
                                        </p:cTn>
                                        <p:tgtEl>
                                          <p:spTgt spid="9219"/>
                                        </p:tgtEl>
                                      </p:cBhvr>
                                      <p:to x="100000" y="100000"/>
                                    </p:animScale>
                                    <p:animScale>
                                      <p:cBhvr>
                                        <p:cTn id="34" dur="26">
                                          <p:stCondLst>
                                            <p:cond delay="1312"/>
                                          </p:stCondLst>
                                        </p:cTn>
                                        <p:tgtEl>
                                          <p:spTgt spid="9219"/>
                                        </p:tgtEl>
                                      </p:cBhvr>
                                      <p:to x="100000" y="80000"/>
                                    </p:animScale>
                                    <p:animScale>
                                      <p:cBhvr>
                                        <p:cTn id="35" dur="166" decel="50000">
                                          <p:stCondLst>
                                            <p:cond delay="1338"/>
                                          </p:stCondLst>
                                        </p:cTn>
                                        <p:tgtEl>
                                          <p:spTgt spid="9219"/>
                                        </p:tgtEl>
                                      </p:cBhvr>
                                      <p:to x="100000" y="100000"/>
                                    </p:animScale>
                                    <p:animScale>
                                      <p:cBhvr>
                                        <p:cTn id="36" dur="26">
                                          <p:stCondLst>
                                            <p:cond delay="1642"/>
                                          </p:stCondLst>
                                        </p:cTn>
                                        <p:tgtEl>
                                          <p:spTgt spid="9219"/>
                                        </p:tgtEl>
                                      </p:cBhvr>
                                      <p:to x="100000" y="90000"/>
                                    </p:animScale>
                                    <p:animScale>
                                      <p:cBhvr>
                                        <p:cTn id="37" dur="166" decel="50000">
                                          <p:stCondLst>
                                            <p:cond delay="1668"/>
                                          </p:stCondLst>
                                        </p:cTn>
                                        <p:tgtEl>
                                          <p:spTgt spid="9219"/>
                                        </p:tgtEl>
                                      </p:cBhvr>
                                      <p:to x="100000" y="100000"/>
                                    </p:animScale>
                                    <p:animScale>
                                      <p:cBhvr>
                                        <p:cTn id="38" dur="26">
                                          <p:stCondLst>
                                            <p:cond delay="1808"/>
                                          </p:stCondLst>
                                        </p:cTn>
                                        <p:tgtEl>
                                          <p:spTgt spid="9219"/>
                                        </p:tgtEl>
                                      </p:cBhvr>
                                      <p:to x="100000" y="95000"/>
                                    </p:animScale>
                                    <p:animScale>
                                      <p:cBhvr>
                                        <p:cTn id="39" dur="166" decel="50000">
                                          <p:stCondLst>
                                            <p:cond delay="1834"/>
                                          </p:stCondLst>
                                        </p:cTn>
                                        <p:tgtEl>
                                          <p:spTgt spid="9219"/>
                                        </p:tgtEl>
                                      </p:cBhvr>
                                      <p:to x="100000" y="100000"/>
                                    </p:animScale>
                                    <p:set>
                                      <p:cBhvr>
                                        <p:cTn id="40" dur="1" fill="hold">
                                          <p:stCondLst>
                                            <p:cond delay="1999"/>
                                          </p:stCondLst>
                                        </p:cTn>
                                        <p:tgtEl>
                                          <p:spTgt spid="92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xit" presetSubtype="0" fill="hold" nodeType="clickEffect">
                                  <p:stCondLst>
                                    <p:cond delay="0"/>
                                  </p:stCondLst>
                                  <p:childTnLst>
                                    <p:animEffect transition="out" filter="wipe(down)">
                                      <p:cBhvr>
                                        <p:cTn id="44" dur="180" accel="50000">
                                          <p:stCondLst>
                                            <p:cond delay="1820"/>
                                          </p:stCondLst>
                                        </p:cTn>
                                        <p:tgtEl>
                                          <p:spTgt spid="9221"/>
                                        </p:tgtEl>
                                      </p:cBhvr>
                                    </p:animEffect>
                                    <p:anim calcmode="lin" valueType="num">
                                      <p:cBhvr>
                                        <p:cTn id="45" dur="1822" tmFilter="0,0; 0.14,0.31; 0.43,0.73; 0.71,0.91; 1.0,1.0">
                                          <p:stCondLst>
                                            <p:cond delay="0"/>
                                          </p:stCondLst>
                                        </p:cTn>
                                        <p:tgtEl>
                                          <p:spTgt spid="9221"/>
                                        </p:tgtEl>
                                        <p:attrNameLst>
                                          <p:attrName>ppt_x</p:attrName>
                                        </p:attrNameLst>
                                      </p:cBhvr>
                                      <p:tavLst>
                                        <p:tav tm="0">
                                          <p:val>
                                            <p:strVal val="ppt_x"/>
                                          </p:val>
                                        </p:tav>
                                        <p:tav tm="100000">
                                          <p:val>
                                            <p:strVal val="#ppt_x+0.25"/>
                                          </p:val>
                                        </p:tav>
                                      </p:tavLst>
                                    </p:anim>
                                    <p:anim calcmode="lin" valueType="num">
                                      <p:cBhvr>
                                        <p:cTn id="46" dur="178">
                                          <p:stCondLst>
                                            <p:cond delay="1822"/>
                                          </p:stCondLst>
                                        </p:cTn>
                                        <p:tgtEl>
                                          <p:spTgt spid="9221"/>
                                        </p:tgtEl>
                                        <p:attrNameLst>
                                          <p:attrName>ppt_x</p:attrName>
                                        </p:attrNameLst>
                                      </p:cBhvr>
                                      <p:tavLst>
                                        <p:tav tm="0">
                                          <p:val>
                                            <p:strVal val="ppt_x"/>
                                          </p:val>
                                        </p:tav>
                                        <p:tav tm="100000">
                                          <p:val>
                                            <p:strVal val="ppt_x"/>
                                          </p:val>
                                        </p:tav>
                                      </p:tavLst>
                                    </p:anim>
                                    <p:anim calcmode="lin" valueType="num">
                                      <p:cBhvr>
                                        <p:cTn id="47" dur="664" tmFilter="0.0,0.0;0.25,0.07;0.50,0.2;0.75,0.467;1.0,1.0">
                                          <p:stCondLst>
                                            <p:cond delay="0"/>
                                          </p:stCondLst>
                                        </p:cTn>
                                        <p:tgtEl>
                                          <p:spTgt spid="92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8" dur="664" tmFilter="0, 0; 0.125,0.2665; 0.25,0.4; 0.375,0.465; 0.5,0.5;  0.625,0.535; 0.75,0.6; 0.875,0.7335; 1,1">
                                          <p:stCondLst>
                                            <p:cond delay="664"/>
                                          </p:stCondLst>
                                        </p:cTn>
                                        <p:tgtEl>
                                          <p:spTgt spid="92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9" dur="332" tmFilter="0, 0; 0.125,0.2665; 0.25,0.4; 0.375,0.465; 0.5,0.5;  0.625,0.535; 0.75,0.6; 0.875,0.7335; 1,1">
                                          <p:stCondLst>
                                            <p:cond delay="1324"/>
                                          </p:stCondLst>
                                        </p:cTn>
                                        <p:tgtEl>
                                          <p:spTgt spid="92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0" dur="164" tmFilter="0, 0; 0.125,0.2665; 0.25,0.4; 0.375,0.465; 0.5,0.5;  0.625,0.535; 0.75,0.6; 0.875,0.7335; 1,1">
                                          <p:stCondLst>
                                            <p:cond delay="1656"/>
                                          </p:stCondLst>
                                        </p:cTn>
                                        <p:tgtEl>
                                          <p:spTgt spid="92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1" dur="180" accel="50000">
                                          <p:stCondLst>
                                            <p:cond delay="1820"/>
                                          </p:stCondLst>
                                        </p:cTn>
                                        <p:tgtEl>
                                          <p:spTgt spid="9221"/>
                                        </p:tgtEl>
                                        <p:attrNameLst>
                                          <p:attrName>ppt_y</p:attrName>
                                        </p:attrNameLst>
                                      </p:cBhvr>
                                      <p:tavLst>
                                        <p:tav tm="0">
                                          <p:val>
                                            <p:strVal val="ppt_y"/>
                                          </p:val>
                                        </p:tav>
                                        <p:tav tm="100000">
                                          <p:val>
                                            <p:strVal val="ppt_y+ppt_h"/>
                                          </p:val>
                                        </p:tav>
                                      </p:tavLst>
                                    </p:anim>
                                    <p:animScale>
                                      <p:cBhvr>
                                        <p:cTn id="52" dur="26">
                                          <p:stCondLst>
                                            <p:cond delay="620"/>
                                          </p:stCondLst>
                                        </p:cTn>
                                        <p:tgtEl>
                                          <p:spTgt spid="9221"/>
                                        </p:tgtEl>
                                      </p:cBhvr>
                                      <p:to x="100000" y="60000"/>
                                    </p:animScale>
                                    <p:animScale>
                                      <p:cBhvr>
                                        <p:cTn id="53" dur="166" decel="50000">
                                          <p:stCondLst>
                                            <p:cond delay="646"/>
                                          </p:stCondLst>
                                        </p:cTn>
                                        <p:tgtEl>
                                          <p:spTgt spid="9221"/>
                                        </p:tgtEl>
                                      </p:cBhvr>
                                      <p:to x="100000" y="100000"/>
                                    </p:animScale>
                                    <p:animScale>
                                      <p:cBhvr>
                                        <p:cTn id="54" dur="26">
                                          <p:stCondLst>
                                            <p:cond delay="1312"/>
                                          </p:stCondLst>
                                        </p:cTn>
                                        <p:tgtEl>
                                          <p:spTgt spid="9221"/>
                                        </p:tgtEl>
                                      </p:cBhvr>
                                      <p:to x="100000" y="80000"/>
                                    </p:animScale>
                                    <p:animScale>
                                      <p:cBhvr>
                                        <p:cTn id="55" dur="166" decel="50000">
                                          <p:stCondLst>
                                            <p:cond delay="1338"/>
                                          </p:stCondLst>
                                        </p:cTn>
                                        <p:tgtEl>
                                          <p:spTgt spid="9221"/>
                                        </p:tgtEl>
                                      </p:cBhvr>
                                      <p:to x="100000" y="100000"/>
                                    </p:animScale>
                                    <p:animScale>
                                      <p:cBhvr>
                                        <p:cTn id="56" dur="26">
                                          <p:stCondLst>
                                            <p:cond delay="1642"/>
                                          </p:stCondLst>
                                        </p:cTn>
                                        <p:tgtEl>
                                          <p:spTgt spid="9221"/>
                                        </p:tgtEl>
                                      </p:cBhvr>
                                      <p:to x="100000" y="90000"/>
                                    </p:animScale>
                                    <p:animScale>
                                      <p:cBhvr>
                                        <p:cTn id="57" dur="166" decel="50000">
                                          <p:stCondLst>
                                            <p:cond delay="1668"/>
                                          </p:stCondLst>
                                        </p:cTn>
                                        <p:tgtEl>
                                          <p:spTgt spid="9221"/>
                                        </p:tgtEl>
                                      </p:cBhvr>
                                      <p:to x="100000" y="100000"/>
                                    </p:animScale>
                                    <p:animScale>
                                      <p:cBhvr>
                                        <p:cTn id="58" dur="26">
                                          <p:stCondLst>
                                            <p:cond delay="1808"/>
                                          </p:stCondLst>
                                        </p:cTn>
                                        <p:tgtEl>
                                          <p:spTgt spid="9221"/>
                                        </p:tgtEl>
                                      </p:cBhvr>
                                      <p:to x="100000" y="95000"/>
                                    </p:animScale>
                                    <p:animScale>
                                      <p:cBhvr>
                                        <p:cTn id="59" dur="166" decel="50000">
                                          <p:stCondLst>
                                            <p:cond delay="1834"/>
                                          </p:stCondLst>
                                        </p:cTn>
                                        <p:tgtEl>
                                          <p:spTgt spid="9221"/>
                                        </p:tgtEl>
                                      </p:cBhvr>
                                      <p:to x="100000" y="100000"/>
                                    </p:animScale>
                                    <p:set>
                                      <p:cBhvr>
                                        <p:cTn id="60" dur="1" fill="hold">
                                          <p:stCondLst>
                                            <p:cond delay="1999"/>
                                          </p:stCondLst>
                                        </p:cTn>
                                        <p:tgtEl>
                                          <p:spTgt spid="9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24574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81275"/>
            <a:ext cx="20383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756" y="3618706"/>
            <a:ext cx="29337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76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additive="base">
                                        <p:cTn id="13" dur="500" fill="hold"/>
                                        <p:tgtEl>
                                          <p:spTgt spid="10243"/>
                                        </p:tgtEl>
                                        <p:attrNameLst>
                                          <p:attrName>ppt_x</p:attrName>
                                        </p:attrNameLst>
                                      </p:cBhvr>
                                      <p:tavLst>
                                        <p:tav tm="0">
                                          <p:val>
                                            <p:strVal val="#ppt_x"/>
                                          </p:val>
                                        </p:tav>
                                        <p:tav tm="100000">
                                          <p:val>
                                            <p:strVal val="#ppt_x"/>
                                          </p:val>
                                        </p:tav>
                                      </p:tavLst>
                                    </p:anim>
                                    <p:anim calcmode="lin" valueType="num">
                                      <p:cBhvr additive="base">
                                        <p:cTn id="14"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additive="base">
                                        <p:cTn id="19" dur="500" fill="hold"/>
                                        <p:tgtEl>
                                          <p:spTgt spid="10244"/>
                                        </p:tgtEl>
                                        <p:attrNameLst>
                                          <p:attrName>ppt_x</p:attrName>
                                        </p:attrNameLst>
                                      </p:cBhvr>
                                      <p:tavLst>
                                        <p:tav tm="0">
                                          <p:val>
                                            <p:strVal val="#ppt_x"/>
                                          </p:val>
                                        </p:tav>
                                        <p:tav tm="100000">
                                          <p:val>
                                            <p:strVal val="#ppt_x"/>
                                          </p:val>
                                        </p:tav>
                                      </p:tavLst>
                                    </p:anim>
                                    <p:anim calcmode="lin" valueType="num">
                                      <p:cBhvr additive="base">
                                        <p:cTn id="20"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smtClean="0"/>
          </a:p>
          <a:p>
            <a:endParaRPr lang="zh-CN" altLang="en-US" dirty="0" smtClean="0"/>
          </a:p>
          <a:p>
            <a:endParaRPr lang="zh-CN" altLang="en-US" dirty="0"/>
          </a:p>
        </p:txBody>
      </p:sp>
      <p:sp>
        <p:nvSpPr>
          <p:cNvPr id="4" name="矩形 3"/>
          <p:cNvSpPr/>
          <p:nvPr/>
        </p:nvSpPr>
        <p:spPr>
          <a:xfrm>
            <a:off x="539552" y="2420888"/>
            <a:ext cx="806489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我们</a:t>
            </a:r>
            <a:r>
              <a:rPr lang="zh-CN" altLang="en-US" sz="2800" b="1" dirty="0" smtClean="0">
                <a:solidFill>
                  <a:schemeClr val="tx1"/>
                </a:solidFill>
              </a:rPr>
              <a:t>猜到了开头，却猜不中结局是什么！</a:t>
            </a:r>
            <a:endParaRPr lang="zh-CN" altLang="en-US" sz="2800" b="1" dirty="0">
              <a:solidFill>
                <a:schemeClr val="tx1"/>
              </a:solidFill>
            </a:endParaRPr>
          </a:p>
        </p:txBody>
      </p:sp>
    </p:spTree>
    <p:extLst>
      <p:ext uri="{BB962C8B-B14F-4D97-AF65-F5344CB8AC3E}">
        <p14:creationId xmlns:p14="http://schemas.microsoft.com/office/powerpoint/2010/main" val="33076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76064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内容占位符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0272" y="5301208"/>
            <a:ext cx="1147192" cy="1003176"/>
          </a:xfrm>
        </p:spPr>
      </p:pic>
    </p:spTree>
    <p:extLst>
      <p:ext uri="{BB962C8B-B14F-4D97-AF65-F5344CB8AC3E}">
        <p14:creationId xmlns:p14="http://schemas.microsoft.com/office/powerpoint/2010/main" val="390984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539552" y="2852936"/>
            <a:ext cx="8136904"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一个实验必须有一个明确的研究问题，</a:t>
            </a:r>
            <a:endParaRPr lang="en-US" altLang="zh-CN" sz="2800" b="1" dirty="0" smtClean="0">
              <a:solidFill>
                <a:schemeClr val="tx1"/>
              </a:solidFill>
            </a:endParaRPr>
          </a:p>
          <a:p>
            <a:pPr algn="ctr"/>
            <a:r>
              <a:rPr lang="zh-CN" altLang="en-US" sz="2800" b="1" dirty="0" smtClean="0">
                <a:solidFill>
                  <a:schemeClr val="tx1"/>
                </a:solidFill>
              </a:rPr>
              <a:t>不能有</a:t>
            </a:r>
            <a:r>
              <a:rPr lang="en-US" altLang="zh-CN" sz="2800" b="1" dirty="0" smtClean="0">
                <a:solidFill>
                  <a:schemeClr val="tx1"/>
                </a:solidFill>
              </a:rPr>
              <a:t>n</a:t>
            </a:r>
            <a:r>
              <a:rPr lang="zh-CN" altLang="en-US" sz="2800" b="1" dirty="0" smtClean="0">
                <a:solidFill>
                  <a:schemeClr val="tx1"/>
                </a:solidFill>
              </a:rPr>
              <a:t>个研究目的！</a:t>
            </a:r>
            <a:endParaRPr lang="zh-CN" altLang="en-US" sz="2800" b="1" dirty="0">
              <a:solidFill>
                <a:schemeClr val="tx1"/>
              </a:solidFill>
            </a:endParaRPr>
          </a:p>
        </p:txBody>
      </p:sp>
    </p:spTree>
    <p:extLst>
      <p:ext uri="{BB962C8B-B14F-4D97-AF65-F5344CB8AC3E}">
        <p14:creationId xmlns:p14="http://schemas.microsoft.com/office/powerpoint/2010/main" val="1129477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选题明确</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628800"/>
            <a:ext cx="81369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明确的研究</a:t>
            </a:r>
            <a:r>
              <a:rPr lang="zh-CN" altLang="en-US" sz="2400" b="1" dirty="0">
                <a:solidFill>
                  <a:schemeClr val="tx1"/>
                </a:solidFill>
              </a:rPr>
              <a:t>问题</a:t>
            </a:r>
            <a:r>
              <a:rPr lang="zh-CN" altLang="en-US" sz="2400" b="1" dirty="0" smtClean="0">
                <a:solidFill>
                  <a:schemeClr val="tx1"/>
                </a:solidFill>
              </a:rPr>
              <a:t>（一个或两个）</a:t>
            </a:r>
            <a:endParaRPr lang="zh-CN" altLang="en-US" sz="2400" b="1" dirty="0">
              <a:solidFill>
                <a:schemeClr val="tx1"/>
              </a:solidFill>
            </a:endParaRPr>
          </a:p>
        </p:txBody>
      </p:sp>
      <p:sp>
        <p:nvSpPr>
          <p:cNvPr id="5" name="矩形 4"/>
          <p:cNvSpPr/>
          <p:nvPr/>
        </p:nvSpPr>
        <p:spPr>
          <a:xfrm>
            <a:off x="467544" y="2852936"/>
            <a:ext cx="8208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问题从何而来？</a:t>
            </a:r>
            <a:endParaRPr lang="zh-CN" altLang="en-US" sz="2400" b="1" dirty="0">
              <a:solidFill>
                <a:schemeClr val="tx1"/>
              </a:solidFill>
            </a:endParaRPr>
          </a:p>
        </p:txBody>
      </p:sp>
    </p:spTree>
    <p:extLst>
      <p:ext uri="{BB962C8B-B14F-4D97-AF65-F5344CB8AC3E}">
        <p14:creationId xmlns:p14="http://schemas.microsoft.com/office/powerpoint/2010/main" val="32679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a:t>毕业照上的笑容，可以预测婚姻和寿命</a:t>
            </a:r>
            <a:r>
              <a:rPr lang="zh-CN" altLang="en-US" sz="3200" b="1" dirty="0" smtClean="0"/>
              <a:t>？</a:t>
            </a:r>
            <a:endParaRPr lang="zh-CN" altLang="en-US" sz="3200" dirty="0"/>
          </a:p>
        </p:txBody>
      </p:sp>
      <p:sp>
        <p:nvSpPr>
          <p:cNvPr id="3" name="内容占位符 2"/>
          <p:cNvSpPr>
            <a:spLocks noGrp="1"/>
          </p:cNvSpPr>
          <p:nvPr>
            <p:ph idx="1"/>
          </p:nvPr>
        </p:nvSpPr>
        <p:spPr/>
        <p:txBody>
          <a:bodyPr/>
          <a:lstStyle/>
          <a:p>
            <a:endParaRPr lang="zh-CN" alt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556792"/>
            <a:ext cx="806489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467544" y="5085184"/>
            <a:ext cx="828092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FF0000"/>
                </a:solidFill>
              </a:rPr>
              <a:t>照片里笑容越少的人，离婚的可能性越高，笑容越多的人，离婚的可能性越低，而且男性和女性都存在这种趋势。</a:t>
            </a:r>
            <a:endParaRPr lang="zh-CN" altLang="en-US" sz="2400" dirty="0">
              <a:solidFill>
                <a:srgbClr val="FF0000"/>
              </a:solidFill>
            </a:endParaRPr>
          </a:p>
        </p:txBody>
      </p:sp>
      <p:sp>
        <p:nvSpPr>
          <p:cNvPr id="5" name="矩形 4"/>
          <p:cNvSpPr/>
          <p:nvPr/>
        </p:nvSpPr>
        <p:spPr>
          <a:xfrm>
            <a:off x="467544" y="5877272"/>
            <a:ext cx="828092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00B0"/>
                </a:solidFill>
              </a:rPr>
              <a:t>照片里笑容强度越大，他们的寿命越</a:t>
            </a:r>
            <a:r>
              <a:rPr lang="zh-CN" altLang="en-US" sz="2400" b="1" dirty="0" smtClean="0">
                <a:solidFill>
                  <a:srgbClr val="0000B0"/>
                </a:solidFill>
              </a:rPr>
              <a:t>长</a:t>
            </a:r>
            <a:r>
              <a:rPr lang="zh-CN" altLang="en-US" sz="2400" b="1" dirty="0" smtClean="0">
                <a:solidFill>
                  <a:srgbClr val="0000B0"/>
                </a:solidFill>
                <a:latin typeface="+mn-ea"/>
              </a:rPr>
              <a:t>。</a:t>
            </a:r>
            <a:endParaRPr lang="zh-CN" altLang="en-US" sz="2400" dirty="0">
              <a:solidFill>
                <a:srgbClr val="0000B0"/>
              </a:solidFill>
            </a:endParaRPr>
          </a:p>
        </p:txBody>
      </p:sp>
    </p:spTree>
    <p:extLst>
      <p:ext uri="{BB962C8B-B14F-4D97-AF65-F5344CB8AC3E}">
        <p14:creationId xmlns:p14="http://schemas.microsoft.com/office/powerpoint/2010/main" val="4372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sz="3600" dirty="0" smtClean="0">
                <a:latin typeface="+mn-ea"/>
                <a:ea typeface="+mn-ea"/>
              </a:rPr>
              <a:t/>
            </a:r>
            <a:br>
              <a:rPr lang="en-US" altLang="zh-CN" sz="3600" dirty="0" smtClean="0">
                <a:latin typeface="+mn-ea"/>
                <a:ea typeface="+mn-ea"/>
              </a:rPr>
            </a:br>
            <a:r>
              <a:rPr lang="zh-CN" altLang="en-US" sz="3600" b="1" dirty="0" smtClean="0">
                <a:latin typeface="+mn-ea"/>
                <a:ea typeface="+mn-ea"/>
              </a:rPr>
              <a:t>哈佛</a:t>
            </a:r>
            <a:r>
              <a:rPr lang="en-US" altLang="zh-CN" sz="3600" b="1" dirty="0">
                <a:latin typeface="+mn-ea"/>
                <a:ea typeface="+mn-ea"/>
              </a:rPr>
              <a:t>76</a:t>
            </a:r>
            <a:r>
              <a:rPr lang="zh-CN" altLang="en-US" sz="3600" b="1" dirty="0">
                <a:latin typeface="+mn-ea"/>
                <a:ea typeface="+mn-ea"/>
              </a:rPr>
              <a:t>年的实验有了结论：只要遇到真爱，人生繁盛的几率就会显著提升</a:t>
            </a:r>
            <a:r>
              <a:rPr lang="zh-CN" altLang="en-US" b="1" dirty="0"/>
              <a:t/>
            </a:r>
            <a:br>
              <a:rPr lang="zh-CN" altLang="en-US" b="1" dirty="0"/>
            </a:br>
            <a:endParaRPr lang="zh-CN" altLang="en-US"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484784"/>
            <a:ext cx="82089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mn-ea"/>
              </a:rPr>
              <a:t>格兰特研究 </a:t>
            </a:r>
            <a:r>
              <a:rPr lang="en-US" altLang="zh-CN" sz="2400" b="1" dirty="0">
                <a:solidFill>
                  <a:schemeClr val="tx1"/>
                </a:solidFill>
                <a:latin typeface="+mn-ea"/>
              </a:rPr>
              <a:t>(The Grant Study)</a:t>
            </a:r>
            <a:endParaRPr lang="zh-CN" altLang="en-US" sz="2400" dirty="0">
              <a:solidFill>
                <a:schemeClr val="tx1"/>
              </a:solidFill>
              <a:latin typeface="+mn-ea"/>
            </a:endParaRPr>
          </a:p>
        </p:txBody>
      </p:sp>
      <p:sp>
        <p:nvSpPr>
          <p:cNvPr id="5" name="矩形 4"/>
          <p:cNvSpPr/>
          <p:nvPr/>
        </p:nvSpPr>
        <p:spPr>
          <a:xfrm>
            <a:off x="467544" y="3356992"/>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solidFill>
                  <a:schemeClr val="tx1"/>
                </a:solidFill>
                <a:latin typeface="+mn-ea"/>
              </a:rPr>
              <a:t>268</a:t>
            </a:r>
            <a:r>
              <a:rPr lang="zh-CN" altLang="en-US" sz="2400" dirty="0" smtClean="0">
                <a:solidFill>
                  <a:schemeClr val="tx1"/>
                </a:solidFill>
                <a:latin typeface="+mn-ea"/>
              </a:rPr>
              <a:t>名哈佛就读的本科生，</a:t>
            </a:r>
            <a:r>
              <a:rPr lang="zh-CN" altLang="en-US" sz="2400" dirty="0">
                <a:solidFill>
                  <a:schemeClr val="tx1"/>
                </a:solidFill>
                <a:latin typeface="+mn-ea"/>
              </a:rPr>
              <a:t>入选者当年都在</a:t>
            </a:r>
            <a:r>
              <a:rPr lang="en-US" altLang="zh-CN" sz="2400" dirty="0">
                <a:solidFill>
                  <a:schemeClr val="tx1"/>
                </a:solidFill>
                <a:latin typeface="+mn-ea"/>
              </a:rPr>
              <a:t>19</a:t>
            </a:r>
            <a:r>
              <a:rPr lang="zh-CN" altLang="en-US" sz="2400" dirty="0">
                <a:solidFill>
                  <a:schemeClr val="tx1"/>
                </a:solidFill>
                <a:latin typeface="+mn-ea"/>
              </a:rPr>
              <a:t>岁上下，全部是家境良好的美国籍白人男性，身心健康，</a:t>
            </a:r>
            <a:r>
              <a:rPr lang="zh-CN" altLang="en-US" sz="2400" dirty="0" smtClean="0">
                <a:solidFill>
                  <a:schemeClr val="tx1"/>
                </a:solidFill>
                <a:latin typeface="+mn-ea"/>
              </a:rPr>
              <a:t>仪表堂堂</a:t>
            </a:r>
            <a:endParaRPr lang="zh-CN" altLang="en-US" sz="2400" dirty="0">
              <a:solidFill>
                <a:schemeClr val="tx1"/>
              </a:solidFill>
              <a:latin typeface="+mn-ea"/>
            </a:endParaRPr>
          </a:p>
        </p:txBody>
      </p:sp>
      <p:sp>
        <p:nvSpPr>
          <p:cNvPr id="6" name="矩形 5"/>
          <p:cNvSpPr/>
          <p:nvPr/>
        </p:nvSpPr>
        <p:spPr>
          <a:xfrm>
            <a:off x="467544" y="2420888"/>
            <a:ext cx="82089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00B0"/>
                </a:solidFill>
                <a:latin typeface="+mn-ea"/>
              </a:rPr>
              <a:t>什么样的人，最可能成为人生</a:t>
            </a:r>
            <a:r>
              <a:rPr lang="zh-CN" altLang="en-US" sz="2400" b="1" dirty="0" smtClean="0">
                <a:solidFill>
                  <a:srgbClr val="0000B0"/>
                </a:solidFill>
                <a:latin typeface="+mn-ea"/>
              </a:rPr>
              <a:t>赢家</a:t>
            </a:r>
            <a:r>
              <a:rPr lang="en-US" altLang="zh-CN" sz="2400" b="1" dirty="0">
                <a:solidFill>
                  <a:srgbClr val="0000B0"/>
                </a:solidFill>
                <a:latin typeface="+mn-ea"/>
              </a:rPr>
              <a:t>?</a:t>
            </a:r>
            <a:endParaRPr lang="zh-CN" altLang="en-US" sz="2400" b="1" dirty="0">
              <a:solidFill>
                <a:srgbClr val="0000B0"/>
              </a:solidFill>
              <a:latin typeface="+mn-ea"/>
            </a:endParaRPr>
          </a:p>
        </p:txBody>
      </p:sp>
      <p:sp>
        <p:nvSpPr>
          <p:cNvPr id="7" name="矩形 6"/>
          <p:cNvSpPr/>
          <p:nvPr/>
        </p:nvSpPr>
        <p:spPr>
          <a:xfrm>
            <a:off x="467544" y="4941168"/>
            <a:ext cx="82089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研究对象要活得够长，否则就不算“笑到最后”，要足够成功，否则怎能算</a:t>
            </a:r>
            <a:r>
              <a:rPr lang="zh-CN" altLang="en-US" sz="2400" dirty="0" smtClean="0">
                <a:solidFill>
                  <a:schemeClr val="tx1"/>
                </a:solidFill>
              </a:rPr>
              <a:t>“笑得最好”。</a:t>
            </a:r>
            <a:endParaRPr lang="zh-CN" altLang="en-US" sz="2400" dirty="0">
              <a:solidFill>
                <a:schemeClr val="tx1"/>
              </a:solidFill>
            </a:endParaRPr>
          </a:p>
        </p:txBody>
      </p:sp>
    </p:spTree>
    <p:extLst>
      <p:ext uri="{BB962C8B-B14F-4D97-AF65-F5344CB8AC3E}">
        <p14:creationId xmlns:p14="http://schemas.microsoft.com/office/powerpoint/2010/main" val="39226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调查过程</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628800"/>
            <a:ext cx="82089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mn-ea"/>
              </a:rPr>
              <a:t>每隔</a:t>
            </a:r>
            <a:r>
              <a:rPr lang="en-US" altLang="zh-CN" sz="2400" dirty="0">
                <a:solidFill>
                  <a:schemeClr val="tx1"/>
                </a:solidFill>
                <a:latin typeface="+mn-ea"/>
              </a:rPr>
              <a:t>2</a:t>
            </a:r>
            <a:r>
              <a:rPr lang="zh-CN" altLang="en-US" sz="2400" dirty="0">
                <a:solidFill>
                  <a:schemeClr val="tx1"/>
                </a:solidFill>
                <a:latin typeface="+mn-ea"/>
              </a:rPr>
              <a:t>年，这批人会接到调查问卷，他们需要回答自己身体是否健康， 精神是否正常，婚姻质量如何，事业成功失败，退休后是否幸福。</a:t>
            </a:r>
          </a:p>
        </p:txBody>
      </p:sp>
      <p:sp>
        <p:nvSpPr>
          <p:cNvPr id="5" name="矩形 4"/>
          <p:cNvSpPr/>
          <p:nvPr/>
        </p:nvSpPr>
        <p:spPr>
          <a:xfrm>
            <a:off x="467544" y="4365104"/>
            <a:ext cx="820891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mn-ea"/>
              </a:rPr>
              <a:t>每隔</a:t>
            </a:r>
            <a:r>
              <a:rPr lang="en-US" altLang="zh-CN" sz="2400" b="1" dirty="0">
                <a:solidFill>
                  <a:schemeClr val="tx1"/>
                </a:solidFill>
                <a:latin typeface="+mn-ea"/>
              </a:rPr>
              <a:t>5</a:t>
            </a:r>
            <a:r>
              <a:rPr lang="zh-CN" altLang="en-US" sz="2400" b="1" dirty="0">
                <a:solidFill>
                  <a:schemeClr val="tx1"/>
                </a:solidFill>
                <a:latin typeface="+mn-ea"/>
              </a:rPr>
              <a:t>年，会有专业的医师去评估他们的身心健康指标。每隔</a:t>
            </a:r>
            <a:r>
              <a:rPr lang="en-US" altLang="zh-CN" sz="2400" b="1" dirty="0">
                <a:solidFill>
                  <a:schemeClr val="tx1"/>
                </a:solidFill>
                <a:latin typeface="+mn-ea"/>
              </a:rPr>
              <a:t>5-10</a:t>
            </a:r>
            <a:r>
              <a:rPr lang="zh-CN" altLang="en-US" sz="2400" b="1" dirty="0">
                <a:solidFill>
                  <a:schemeClr val="tx1"/>
                </a:solidFill>
                <a:latin typeface="+mn-ea"/>
              </a:rPr>
              <a:t>年，研究者还会亲自前去拜访这批人，</a:t>
            </a:r>
            <a:r>
              <a:rPr lang="zh-CN" altLang="en-US" sz="2400" dirty="0">
                <a:solidFill>
                  <a:schemeClr val="tx1"/>
                </a:solidFill>
                <a:latin typeface="+mn-ea"/>
              </a:rPr>
              <a:t>通过面谈采访，更深入地了解他们目前的亲密关系、事业收入、人生满意度，以及他们在人生的每个阶段是否适应良好。</a:t>
            </a:r>
          </a:p>
        </p:txBody>
      </p:sp>
    </p:spTree>
    <p:extLst>
      <p:ext uri="{BB962C8B-B14F-4D97-AF65-F5344CB8AC3E}">
        <p14:creationId xmlns:p14="http://schemas.microsoft.com/office/powerpoint/2010/main" val="8147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结果</a:t>
            </a:r>
            <a:endParaRPr lang="zh-CN" altLang="en-US" sz="3200" b="1" dirty="0"/>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467544" y="1700808"/>
            <a:ext cx="820891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mn-ea"/>
              </a:rPr>
              <a:t>首先，以下因素</a:t>
            </a:r>
            <a:r>
              <a:rPr lang="zh-CN" altLang="en-US" sz="2400" b="1" dirty="0">
                <a:solidFill>
                  <a:srgbClr val="0000B0"/>
                </a:solidFill>
                <a:latin typeface="+mn-ea"/>
              </a:rPr>
              <a:t>不太影响“人生成功” </a:t>
            </a:r>
            <a:r>
              <a:rPr lang="zh-CN" altLang="en-US" sz="2400" dirty="0">
                <a:solidFill>
                  <a:schemeClr val="tx1"/>
                </a:solidFill>
                <a:latin typeface="+mn-ea"/>
              </a:rPr>
              <a:t>：最早猜测的“男子气概”没用，智商超过</a:t>
            </a:r>
            <a:r>
              <a:rPr lang="en-US" altLang="zh-CN" sz="2400" dirty="0">
                <a:solidFill>
                  <a:schemeClr val="tx1"/>
                </a:solidFill>
                <a:latin typeface="+mn-ea"/>
              </a:rPr>
              <a:t>110</a:t>
            </a:r>
            <a:r>
              <a:rPr lang="zh-CN" altLang="en-US" sz="2400" dirty="0">
                <a:solidFill>
                  <a:schemeClr val="tx1"/>
                </a:solidFill>
                <a:latin typeface="+mn-ea"/>
              </a:rPr>
              <a:t>后就不再影响收入水平，家庭的经济社会地位高低也影响不大，外向内向无所谓，也不是非得有特别高超的社交能力，家族里有酗酒史和抑郁史也不是问题。</a:t>
            </a:r>
          </a:p>
        </p:txBody>
      </p:sp>
      <p:sp>
        <p:nvSpPr>
          <p:cNvPr id="5" name="矩形 4"/>
          <p:cNvSpPr/>
          <p:nvPr/>
        </p:nvSpPr>
        <p:spPr>
          <a:xfrm>
            <a:off x="467544" y="4005064"/>
            <a:ext cx="8208912"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帮</a:t>
            </a:r>
            <a:r>
              <a:rPr lang="zh-CN" altLang="en-US" sz="2400" b="1" dirty="0">
                <a:solidFill>
                  <a:srgbClr val="0000B0"/>
                </a:solidFill>
              </a:rPr>
              <a:t>你迈向繁盛人生</a:t>
            </a:r>
            <a:r>
              <a:rPr lang="zh-CN" altLang="en-US" sz="2400" b="1" dirty="0" smtClean="0">
                <a:solidFill>
                  <a:srgbClr val="0000B0"/>
                </a:solidFill>
              </a:rPr>
              <a:t>的是</a:t>
            </a:r>
            <a:r>
              <a:rPr lang="zh-CN" altLang="en-US" sz="2400" b="1" dirty="0">
                <a:solidFill>
                  <a:srgbClr val="0000B0"/>
                </a:solidFill>
              </a:rPr>
              <a:t>如下因素</a:t>
            </a:r>
            <a:r>
              <a:rPr lang="zh-CN" altLang="en-US" sz="2400" dirty="0">
                <a:solidFill>
                  <a:srgbClr val="001E0E"/>
                </a:solidFill>
              </a:rPr>
              <a:t>：自己不酗酒不吸烟，锻炼充足，保持健康体重，</a:t>
            </a:r>
            <a:r>
              <a:rPr lang="zh-CN" altLang="en-US" sz="2400" dirty="0" smtClean="0">
                <a:solidFill>
                  <a:srgbClr val="001E0E"/>
                </a:solidFill>
              </a:rPr>
              <a:t>以及童年</a:t>
            </a:r>
            <a:r>
              <a:rPr lang="zh-CN" altLang="en-US" sz="2400" dirty="0">
                <a:solidFill>
                  <a:srgbClr val="001E0E"/>
                </a:solidFill>
              </a:rPr>
              <a:t>被爱，共情能力高，青年时能建立亲密关系。</a:t>
            </a:r>
          </a:p>
        </p:txBody>
      </p:sp>
    </p:spTree>
    <p:extLst>
      <p:ext uri="{BB962C8B-B14F-4D97-AF65-F5344CB8AC3E}">
        <p14:creationId xmlns:p14="http://schemas.microsoft.com/office/powerpoint/2010/main" val="16888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不要动这三块石头！</a:t>
            </a:r>
            <a:endParaRPr lang="zh-CN" altLang="en-US" sz="3200" b="1" dirty="0"/>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676875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097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结果</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700808"/>
            <a:ext cx="8208912"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mn-ea"/>
              </a:rPr>
              <a:t>与母亲关系亲密者，一年平均多挣</a:t>
            </a:r>
            <a:r>
              <a:rPr lang="en-US" altLang="zh-CN" sz="2400" dirty="0">
                <a:solidFill>
                  <a:schemeClr val="tx1"/>
                </a:solidFill>
                <a:latin typeface="+mn-ea"/>
              </a:rPr>
              <a:t>8.7</a:t>
            </a:r>
            <a:r>
              <a:rPr lang="zh-CN" altLang="en-US" sz="2400" dirty="0">
                <a:solidFill>
                  <a:schemeClr val="tx1"/>
                </a:solidFill>
                <a:latin typeface="+mn-ea"/>
              </a:rPr>
              <a:t>万美元。跟兄弟姐妹相亲相爱者，一年平均多挣</a:t>
            </a:r>
            <a:r>
              <a:rPr lang="en-US" altLang="zh-CN" sz="2400" dirty="0">
                <a:solidFill>
                  <a:schemeClr val="tx1"/>
                </a:solidFill>
                <a:latin typeface="+mn-ea"/>
              </a:rPr>
              <a:t>5.1</a:t>
            </a:r>
            <a:r>
              <a:rPr lang="zh-CN" altLang="en-US" sz="2400" dirty="0">
                <a:solidFill>
                  <a:schemeClr val="tx1"/>
                </a:solidFill>
                <a:latin typeface="+mn-ea"/>
              </a:rPr>
              <a:t>万美元。在“亲密关系”这项上得分最高的</a:t>
            </a:r>
            <a:r>
              <a:rPr lang="en-US" altLang="zh-CN" sz="2400" dirty="0">
                <a:solidFill>
                  <a:schemeClr val="tx1"/>
                </a:solidFill>
                <a:latin typeface="+mn-ea"/>
              </a:rPr>
              <a:t>58</a:t>
            </a:r>
            <a:r>
              <a:rPr lang="zh-CN" altLang="en-US" sz="2400" dirty="0">
                <a:solidFill>
                  <a:schemeClr val="tx1"/>
                </a:solidFill>
                <a:latin typeface="+mn-ea"/>
              </a:rPr>
              <a:t>个人，平均年薪是</a:t>
            </a:r>
            <a:r>
              <a:rPr lang="en-US" altLang="zh-CN" sz="2400" dirty="0">
                <a:solidFill>
                  <a:schemeClr val="tx1"/>
                </a:solidFill>
                <a:latin typeface="+mn-ea"/>
              </a:rPr>
              <a:t>24.3</a:t>
            </a:r>
            <a:r>
              <a:rPr lang="zh-CN" altLang="en-US" sz="2400" dirty="0">
                <a:solidFill>
                  <a:schemeClr val="tx1"/>
                </a:solidFill>
                <a:latin typeface="+mn-ea"/>
              </a:rPr>
              <a:t>万美元。得分最低的</a:t>
            </a:r>
            <a:r>
              <a:rPr lang="en-US" altLang="zh-CN" sz="2400" dirty="0">
                <a:solidFill>
                  <a:schemeClr val="tx1"/>
                </a:solidFill>
                <a:latin typeface="+mn-ea"/>
              </a:rPr>
              <a:t>31</a:t>
            </a:r>
            <a:r>
              <a:rPr lang="zh-CN" altLang="en-US" sz="2400" dirty="0">
                <a:solidFill>
                  <a:schemeClr val="tx1"/>
                </a:solidFill>
                <a:latin typeface="+mn-ea"/>
              </a:rPr>
              <a:t>人，则平均年薪没有超过</a:t>
            </a:r>
            <a:r>
              <a:rPr lang="en-US" altLang="zh-CN" sz="2400" dirty="0">
                <a:solidFill>
                  <a:schemeClr val="tx1"/>
                </a:solidFill>
                <a:latin typeface="+mn-ea"/>
              </a:rPr>
              <a:t>10.2</a:t>
            </a:r>
            <a:r>
              <a:rPr lang="zh-CN" altLang="en-US" sz="2400" dirty="0">
                <a:solidFill>
                  <a:schemeClr val="tx1"/>
                </a:solidFill>
                <a:latin typeface="+mn-ea"/>
              </a:rPr>
              <a:t>万美元。只要能在</a:t>
            </a:r>
            <a:r>
              <a:rPr lang="en-US" altLang="zh-CN" sz="2400" dirty="0">
                <a:solidFill>
                  <a:schemeClr val="tx1"/>
                </a:solidFill>
                <a:latin typeface="+mn-ea"/>
              </a:rPr>
              <a:t>30</a:t>
            </a:r>
            <a:r>
              <a:rPr lang="zh-CN" altLang="en-US" sz="2400" dirty="0">
                <a:solidFill>
                  <a:schemeClr val="tx1"/>
                </a:solidFill>
                <a:latin typeface="+mn-ea"/>
              </a:rPr>
              <a:t>岁前找到“真爱”</a:t>
            </a:r>
            <a:r>
              <a:rPr lang="en-US" altLang="zh-CN" sz="2400" dirty="0">
                <a:solidFill>
                  <a:schemeClr val="tx1"/>
                </a:solidFill>
                <a:latin typeface="+mn-ea"/>
              </a:rPr>
              <a:t>——</a:t>
            </a:r>
            <a:r>
              <a:rPr lang="zh-CN" altLang="en-US" sz="2400" dirty="0">
                <a:solidFill>
                  <a:schemeClr val="tx1"/>
                </a:solidFill>
                <a:latin typeface="+mn-ea"/>
              </a:rPr>
              <a:t>无论是真的爱情、友情还是亲情，就能大大增加你“人生繁盛”的几率。</a:t>
            </a:r>
          </a:p>
        </p:txBody>
      </p:sp>
      <p:sp>
        <p:nvSpPr>
          <p:cNvPr id="5" name="矩形 4"/>
          <p:cNvSpPr/>
          <p:nvPr/>
        </p:nvSpPr>
        <p:spPr>
          <a:xfrm>
            <a:off x="467544" y="4509120"/>
            <a:ext cx="8208912"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00B0"/>
                </a:solidFill>
              </a:rPr>
              <a:t>爱、温暖和亲密关系，会直接影响一个人的“应对机制”。</a:t>
            </a:r>
            <a:endParaRPr lang="zh-CN" altLang="en-US" sz="2400" dirty="0">
              <a:solidFill>
                <a:srgbClr val="0000B0"/>
              </a:solidFill>
            </a:endParaRPr>
          </a:p>
        </p:txBody>
      </p:sp>
    </p:spTree>
    <p:extLst>
      <p:ext uri="{BB962C8B-B14F-4D97-AF65-F5344CB8AC3E}">
        <p14:creationId xmlns:p14="http://schemas.microsoft.com/office/powerpoint/2010/main" val="34644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2492896"/>
            <a:ext cx="820891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B0"/>
                </a:solidFill>
              </a:rPr>
              <a:t>亲密关系是成功人生的一个重要影响因素，</a:t>
            </a:r>
            <a:endParaRPr lang="en-US" altLang="zh-CN" sz="2400" b="1" dirty="0" smtClean="0">
              <a:solidFill>
                <a:srgbClr val="0000B0"/>
              </a:solidFill>
            </a:endParaRPr>
          </a:p>
          <a:p>
            <a:pPr algn="ctr"/>
            <a:r>
              <a:rPr lang="zh-CN" altLang="en-US" sz="2400" b="1" dirty="0" smtClean="0">
                <a:solidFill>
                  <a:srgbClr val="0000B0"/>
                </a:solidFill>
              </a:rPr>
              <a:t>如何建立良好的亲密关系？</a:t>
            </a:r>
            <a:endParaRPr lang="zh-CN" altLang="en-US" sz="2400" b="1" dirty="0">
              <a:solidFill>
                <a:srgbClr val="0000B0"/>
              </a:solidFill>
            </a:endParaRPr>
          </a:p>
        </p:txBody>
      </p:sp>
    </p:spTree>
    <p:extLst>
      <p:ext uri="{BB962C8B-B14F-4D97-AF65-F5344CB8AC3E}">
        <p14:creationId xmlns:p14="http://schemas.microsoft.com/office/powerpoint/2010/main" val="492796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问题来自。。。</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628800"/>
            <a:ext cx="8280920" cy="9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latin typeface="+mn-ea"/>
              </a:rPr>
              <a:t>生活：</a:t>
            </a:r>
            <a:r>
              <a:rPr lang="zh-CN" altLang="en-US" sz="2400" b="1" dirty="0" smtClean="0">
                <a:solidFill>
                  <a:schemeClr val="tx1"/>
                </a:solidFill>
                <a:latin typeface="+mn-ea"/>
              </a:rPr>
              <a:t>现象</a:t>
            </a:r>
            <a:r>
              <a:rPr lang="en-US" altLang="zh-CN" sz="2400" b="1" dirty="0" smtClean="0">
                <a:solidFill>
                  <a:schemeClr val="tx1"/>
                </a:solidFill>
                <a:latin typeface="+mn-ea"/>
              </a:rPr>
              <a:t>-</a:t>
            </a:r>
            <a:r>
              <a:rPr lang="zh-CN" altLang="en-US" sz="2400" b="1" dirty="0" smtClean="0">
                <a:solidFill>
                  <a:schemeClr val="tx1"/>
                </a:solidFill>
                <a:latin typeface="+mn-ea"/>
              </a:rPr>
              <a:t>本质</a:t>
            </a:r>
            <a:endParaRPr lang="en-US" altLang="zh-CN" sz="2400" b="1" dirty="0" smtClean="0">
              <a:solidFill>
                <a:schemeClr val="tx1"/>
              </a:solidFill>
              <a:latin typeface="+mn-ea"/>
            </a:endParaRPr>
          </a:p>
        </p:txBody>
      </p:sp>
      <p:sp>
        <p:nvSpPr>
          <p:cNvPr id="5" name="矩形 4"/>
          <p:cNvSpPr/>
          <p:nvPr/>
        </p:nvSpPr>
        <p:spPr>
          <a:xfrm>
            <a:off x="467544" y="3140968"/>
            <a:ext cx="828092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latin typeface="+mn-ea"/>
              </a:rPr>
              <a:t>已有的研究：</a:t>
            </a:r>
            <a:r>
              <a:rPr lang="zh-CN" altLang="en-US" sz="2400" b="1" dirty="0" smtClean="0">
                <a:solidFill>
                  <a:schemeClr val="tx1"/>
                </a:solidFill>
                <a:latin typeface="+mn-ea"/>
              </a:rPr>
              <a:t>质性研究</a:t>
            </a:r>
            <a:r>
              <a:rPr lang="en-US" altLang="zh-CN" sz="2400" b="1" dirty="0" smtClean="0">
                <a:solidFill>
                  <a:schemeClr val="tx1"/>
                </a:solidFill>
                <a:latin typeface="+mn-ea"/>
              </a:rPr>
              <a:t>-</a:t>
            </a:r>
            <a:r>
              <a:rPr lang="zh-CN" altLang="en-US" sz="2400" b="1" dirty="0" smtClean="0">
                <a:solidFill>
                  <a:schemeClr val="tx1"/>
                </a:solidFill>
                <a:latin typeface="+mn-ea"/>
              </a:rPr>
              <a:t>量化研究</a:t>
            </a:r>
            <a:endParaRPr lang="en-US" altLang="zh-CN" sz="2400" b="1" dirty="0" smtClean="0">
              <a:solidFill>
                <a:schemeClr val="tx1"/>
              </a:solidFill>
              <a:latin typeface="+mn-ea"/>
            </a:endParaRPr>
          </a:p>
          <a:p>
            <a:r>
              <a:rPr lang="zh-CN" altLang="en-US" sz="2400" b="1" dirty="0" smtClean="0">
                <a:solidFill>
                  <a:schemeClr val="tx1"/>
                </a:solidFill>
                <a:latin typeface="+mn-ea"/>
              </a:rPr>
              <a:t>            揭示事实</a:t>
            </a:r>
            <a:r>
              <a:rPr lang="en-US" altLang="zh-CN" sz="2400" b="1" dirty="0" smtClean="0">
                <a:solidFill>
                  <a:schemeClr val="tx1"/>
                </a:solidFill>
                <a:latin typeface="+mn-ea"/>
              </a:rPr>
              <a:t>-</a:t>
            </a:r>
            <a:r>
              <a:rPr lang="zh-CN" altLang="en-US" sz="2400" b="1" dirty="0" smtClean="0">
                <a:solidFill>
                  <a:schemeClr val="tx1"/>
                </a:solidFill>
                <a:latin typeface="+mn-ea"/>
              </a:rPr>
              <a:t>寻求原因</a:t>
            </a:r>
            <a:endParaRPr lang="en-US" altLang="zh-CN" sz="2400" b="1" dirty="0" smtClean="0">
              <a:solidFill>
                <a:schemeClr val="tx1"/>
              </a:solidFill>
              <a:latin typeface="+mn-ea"/>
            </a:endParaRPr>
          </a:p>
        </p:txBody>
      </p:sp>
    </p:spTree>
    <p:extLst>
      <p:ext uri="{BB962C8B-B14F-4D97-AF65-F5344CB8AC3E}">
        <p14:creationId xmlns:p14="http://schemas.microsoft.com/office/powerpoint/2010/main" val="36527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可能的解释</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2132856"/>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基因与环境交互作用理论：</a:t>
            </a:r>
            <a:r>
              <a:rPr lang="zh-CN" altLang="en-US" dirty="0" smtClean="0">
                <a:solidFill>
                  <a:schemeClr val="tx1"/>
                </a:solidFill>
              </a:rPr>
              <a:t>人</a:t>
            </a:r>
            <a:r>
              <a:rPr lang="zh-CN" altLang="en-US" dirty="0">
                <a:solidFill>
                  <a:schemeClr val="tx1"/>
                </a:solidFill>
              </a:rPr>
              <a:t>的一生都在寻找与基因相适应的环境。有积极情绪基因的人可能会找到有利于愉快婚姻的环境，甚至是找到本来就具有积极情绪的</a:t>
            </a:r>
            <a:r>
              <a:rPr lang="zh-CN" altLang="en-US" dirty="0" smtClean="0">
                <a:solidFill>
                  <a:schemeClr val="tx1"/>
                </a:solidFill>
              </a:rPr>
              <a:t>伴侣</a:t>
            </a:r>
            <a:r>
              <a:rPr lang="zh-CN" altLang="en-US" dirty="0">
                <a:solidFill>
                  <a:schemeClr val="tx1"/>
                </a:solidFill>
              </a:rPr>
              <a:t>。</a:t>
            </a:r>
          </a:p>
        </p:txBody>
      </p:sp>
      <p:sp>
        <p:nvSpPr>
          <p:cNvPr id="5" name="矩形 4"/>
          <p:cNvSpPr/>
          <p:nvPr/>
        </p:nvSpPr>
        <p:spPr>
          <a:xfrm>
            <a:off x="467544" y="4149080"/>
            <a:ext cx="82089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00B0"/>
                </a:solidFill>
              </a:rPr>
              <a:t>情绪的社会</a:t>
            </a:r>
            <a:r>
              <a:rPr lang="zh-CN" altLang="en-US" sz="2400" b="1" dirty="0" smtClean="0">
                <a:solidFill>
                  <a:srgbClr val="0000B0"/>
                </a:solidFill>
              </a:rPr>
              <a:t>功能：</a:t>
            </a:r>
            <a:r>
              <a:rPr lang="zh-CN" altLang="en-US" dirty="0" smtClean="0">
                <a:solidFill>
                  <a:schemeClr val="tx1"/>
                </a:solidFill>
              </a:rPr>
              <a:t>基本</a:t>
            </a:r>
            <a:r>
              <a:rPr lang="zh-CN" altLang="en-US" dirty="0">
                <a:solidFill>
                  <a:schemeClr val="tx1"/>
                </a:solidFill>
              </a:rPr>
              <a:t>的情绪状态，比如开心和伤心，会产生不同的自动反应模式，这会影响到我们的行为、生理和认知加工，并最终影响到人生中重大的生活事件，比如婚姻和</a:t>
            </a:r>
            <a:r>
              <a:rPr lang="zh-CN" altLang="en-US" dirty="0" smtClean="0">
                <a:solidFill>
                  <a:schemeClr val="tx1"/>
                </a:solidFill>
              </a:rPr>
              <a:t>寿命</a:t>
            </a:r>
            <a:r>
              <a:rPr lang="zh-CN" altLang="en-US" dirty="0">
                <a:solidFill>
                  <a:schemeClr val="tx1"/>
                </a:solidFill>
              </a:rPr>
              <a:t>。</a:t>
            </a:r>
          </a:p>
        </p:txBody>
      </p:sp>
    </p:spTree>
    <p:extLst>
      <p:ext uri="{BB962C8B-B14F-4D97-AF65-F5344CB8AC3E}">
        <p14:creationId xmlns:p14="http://schemas.microsoft.com/office/powerpoint/2010/main" val="28278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启示</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539552" y="1700808"/>
            <a:ext cx="81369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表情是具有符号价值的</a:t>
            </a:r>
            <a:r>
              <a:rPr lang="zh-CN" altLang="en-US" dirty="0" smtClean="0">
                <a:solidFill>
                  <a:srgbClr val="0000B0"/>
                </a:solidFill>
              </a:rPr>
              <a:t>：</a:t>
            </a:r>
            <a:r>
              <a:rPr lang="zh-CN" altLang="en-US" dirty="0" smtClean="0">
                <a:solidFill>
                  <a:schemeClr val="tx1"/>
                </a:solidFill>
              </a:rPr>
              <a:t>笑容能够传达友好的信息，照片里爱笑的人，现实生活中可能更爱笑，那么笑容里传达的友好信息有助于维护稳定的亲密关系。</a:t>
            </a:r>
            <a:endParaRPr lang="zh-CN" altLang="en-US" dirty="0">
              <a:solidFill>
                <a:schemeClr val="tx1"/>
              </a:solidFill>
            </a:endParaRPr>
          </a:p>
        </p:txBody>
      </p:sp>
      <p:sp>
        <p:nvSpPr>
          <p:cNvPr id="5" name="矩形 4"/>
          <p:cNvSpPr/>
          <p:nvPr/>
        </p:nvSpPr>
        <p:spPr>
          <a:xfrm>
            <a:off x="683568" y="2996952"/>
            <a:ext cx="734481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339" name="Picture 3" descr="C:\Users\lenovo\AppData\Local\Temp\X@8}U9MLE}EBUE273)]9PG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79105"/>
            <a:ext cx="54473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lenovo\AppData\Local\Temp\PV(SCAJM1FB~YMS%2L}R5J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lenovo\AppData\Local\Temp\E9BIPM$_`9}`VS07`VD9H1F.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C:\Users\lenovo\AppData\Local\Temp\VFDZV{26]JHNRHV7WN[86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C:\Users\lenovo\AppData\Local\Temp\DYCF)M]({@DW74K[4_8W]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lenovo\AppData\Local\Temp\ISLZT`Q$@7Z85N$JT99OQAW.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71592"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Users\lenovo\AppData\Local\Temp\52W[C~~FFQ[27)18U93ZOWB.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35688"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lenovo\AppData\Local\Temp\8W$B734YIZY4@@Z]EW]MQ52.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27784" y="337910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Users\lenovo\AppData\Local\Temp\X1`E@`R9LLX~6VHSWO`NXY0.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337910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39552" y="4293096"/>
            <a:ext cx="81369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B0"/>
                </a:solidFill>
                <a:latin typeface="+mn-ea"/>
              </a:rPr>
              <a:t>利用表情如何改善亲密关系？</a:t>
            </a:r>
            <a:endParaRPr lang="zh-CN" altLang="en-US" sz="2400" b="1" dirty="0">
              <a:solidFill>
                <a:srgbClr val="0000B0"/>
              </a:solidFill>
              <a:latin typeface="+mn-ea"/>
            </a:endParaRPr>
          </a:p>
        </p:txBody>
      </p:sp>
      <p:sp>
        <p:nvSpPr>
          <p:cNvPr id="7" name="矩形 6"/>
          <p:cNvSpPr/>
          <p:nvPr/>
        </p:nvSpPr>
        <p:spPr>
          <a:xfrm>
            <a:off x="539552" y="5229200"/>
            <a:ext cx="813690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latin typeface="+mn-ea"/>
              </a:rPr>
              <a:t>实验一：不同表情对不同阶段的情侣产生怎样的影响？</a:t>
            </a:r>
            <a:endParaRPr lang="en-US" altLang="zh-CN" sz="2400" dirty="0" smtClean="0">
              <a:solidFill>
                <a:schemeClr val="tx1"/>
              </a:solidFill>
              <a:latin typeface="+mn-ea"/>
            </a:endParaRPr>
          </a:p>
          <a:p>
            <a:r>
              <a:rPr lang="zh-CN" altLang="en-US" sz="2400" dirty="0" smtClean="0">
                <a:solidFill>
                  <a:schemeClr val="tx1"/>
                </a:solidFill>
                <a:latin typeface="+mn-ea"/>
              </a:rPr>
              <a:t>实验二：如何利用表情的相关知识构建美好的亲密关系？</a:t>
            </a:r>
            <a:endParaRPr lang="zh-CN" altLang="en-US" sz="2400" dirty="0">
              <a:solidFill>
                <a:schemeClr val="tx1"/>
              </a:solidFill>
              <a:latin typeface="+mn-ea"/>
            </a:endParaRPr>
          </a:p>
        </p:txBody>
      </p:sp>
    </p:spTree>
    <p:extLst>
      <p:ext uri="{BB962C8B-B14F-4D97-AF65-F5344CB8AC3E}">
        <p14:creationId xmlns:p14="http://schemas.microsoft.com/office/powerpoint/2010/main" val="7914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4248" y="5157192"/>
            <a:ext cx="1481212" cy="1184995"/>
          </a:xfrm>
        </p:spPr>
      </p:pic>
      <p:sp>
        <p:nvSpPr>
          <p:cNvPr id="4" name="矩形 3"/>
          <p:cNvSpPr/>
          <p:nvPr/>
        </p:nvSpPr>
        <p:spPr>
          <a:xfrm>
            <a:off x="467544" y="2564904"/>
            <a:ext cx="8208912"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如何实现我们的想法？</a:t>
            </a:r>
            <a:endParaRPr lang="zh-CN" altLang="en-US" sz="3200" b="1" dirty="0">
              <a:solidFill>
                <a:schemeClr val="tx1"/>
              </a:solidFill>
            </a:endParaRPr>
          </a:p>
        </p:txBody>
      </p:sp>
    </p:spTree>
    <p:extLst>
      <p:ext uri="{BB962C8B-B14F-4D97-AF65-F5344CB8AC3E}">
        <p14:creationId xmlns:p14="http://schemas.microsoft.com/office/powerpoint/2010/main" val="16341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467544" y="2276872"/>
            <a:ext cx="820891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实验一：不同表情对不同阶段的情侣产生怎样的</a:t>
            </a:r>
            <a:endParaRPr lang="en-US" altLang="zh-CN" sz="2800" b="1" dirty="0" smtClean="0">
              <a:solidFill>
                <a:schemeClr val="tx1"/>
              </a:solidFill>
              <a:latin typeface="+mn-ea"/>
            </a:endParaRPr>
          </a:p>
          <a:p>
            <a:pPr algn="ctr"/>
            <a:r>
              <a:rPr lang="zh-CN" altLang="en-US" sz="2800" b="1" dirty="0" smtClean="0">
                <a:solidFill>
                  <a:schemeClr val="tx1"/>
                </a:solidFill>
                <a:latin typeface="+mn-ea"/>
              </a:rPr>
              <a:t>影响？</a:t>
            </a:r>
            <a:endParaRPr lang="en-US" altLang="zh-CN" sz="2800" b="1" dirty="0" smtClean="0">
              <a:solidFill>
                <a:schemeClr val="tx1"/>
              </a:solidFill>
              <a:latin typeface="+mn-ea"/>
            </a:endParaRPr>
          </a:p>
        </p:txBody>
      </p:sp>
    </p:spTree>
    <p:extLst>
      <p:ext uri="{BB962C8B-B14F-4D97-AF65-F5344CB8AC3E}">
        <p14:creationId xmlns:p14="http://schemas.microsoft.com/office/powerpoint/2010/main" val="3842289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2400" b="1" dirty="0" smtClean="0">
                <a:latin typeface="+mn-ea"/>
                <a:ea typeface="+mn-ea"/>
              </a:rPr>
              <a:t>3</a:t>
            </a:r>
            <a:r>
              <a:rPr lang="zh-CN" altLang="en-US" sz="2400" b="1" dirty="0" smtClean="0">
                <a:latin typeface="+mn-ea"/>
                <a:ea typeface="+mn-ea"/>
              </a:rPr>
              <a:t>（组别：热恋期，矛盾期，理性期）</a:t>
            </a:r>
            <a:r>
              <a:rPr lang="en-US" altLang="zh-CN" sz="2400" b="1" dirty="0" smtClean="0">
                <a:latin typeface="+mn-ea"/>
                <a:ea typeface="+mn-ea"/>
              </a:rPr>
              <a:t>×</a:t>
            </a:r>
            <a:br>
              <a:rPr lang="en-US" altLang="zh-CN" sz="2400" b="1" dirty="0" smtClean="0">
                <a:latin typeface="+mn-ea"/>
                <a:ea typeface="+mn-ea"/>
              </a:rPr>
            </a:br>
            <a:r>
              <a:rPr lang="en-US" altLang="zh-CN" sz="2400" b="1" dirty="0" smtClean="0">
                <a:latin typeface="+mn-ea"/>
                <a:ea typeface="+mn-ea"/>
              </a:rPr>
              <a:t>2</a:t>
            </a:r>
            <a:r>
              <a:rPr lang="zh-CN" altLang="en-US" sz="2400" b="1" dirty="0" smtClean="0">
                <a:latin typeface="+mn-ea"/>
                <a:ea typeface="+mn-ea"/>
              </a:rPr>
              <a:t>（愉快表情照片，悲伤表情照片）混合实验设计</a:t>
            </a:r>
            <a:endParaRPr lang="zh-CN" altLang="en-US" sz="2400" b="1" dirty="0">
              <a:latin typeface="+mn-ea"/>
              <a:ea typeface="+mn-ea"/>
            </a:endParaRPr>
          </a:p>
        </p:txBody>
      </p:sp>
      <p:sp>
        <p:nvSpPr>
          <p:cNvPr id="4" name="矩形 3"/>
          <p:cNvSpPr/>
          <p:nvPr/>
        </p:nvSpPr>
        <p:spPr>
          <a:xfrm>
            <a:off x="395536" y="2780928"/>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mn-ea"/>
              </a:rPr>
              <a:t> 矛盾期情侣组</a:t>
            </a:r>
            <a:r>
              <a:rPr lang="en-US" altLang="zh-CN" sz="2400" dirty="0" smtClean="0">
                <a:solidFill>
                  <a:schemeClr val="tx1"/>
                </a:solidFill>
                <a:latin typeface="+mn-ea"/>
              </a:rPr>
              <a:t>---</a:t>
            </a:r>
            <a:r>
              <a:rPr lang="zh-CN" altLang="en-US" sz="2400" dirty="0" smtClean="0">
                <a:solidFill>
                  <a:schemeClr val="tx1"/>
                </a:solidFill>
                <a:latin typeface="+mn-ea"/>
              </a:rPr>
              <a:t>观看彼此愉快表情的照片</a:t>
            </a:r>
            <a:endParaRPr lang="en-US" altLang="zh-CN" sz="2400" dirty="0" smtClean="0">
              <a:solidFill>
                <a:schemeClr val="tx1"/>
              </a:solidFill>
              <a:latin typeface="+mn-ea"/>
            </a:endParaRPr>
          </a:p>
          <a:p>
            <a:pPr algn="ctr"/>
            <a:r>
              <a:rPr lang="zh-CN" altLang="en-US" sz="2400" dirty="0" smtClean="0">
                <a:solidFill>
                  <a:schemeClr val="tx1"/>
                </a:solidFill>
                <a:latin typeface="+mn-ea"/>
              </a:rPr>
              <a:t> 矛盾期情侣组</a:t>
            </a:r>
            <a:r>
              <a:rPr lang="en-US" altLang="zh-CN" sz="2400" dirty="0" smtClean="0">
                <a:solidFill>
                  <a:schemeClr val="tx1"/>
                </a:solidFill>
                <a:latin typeface="+mn-ea"/>
              </a:rPr>
              <a:t>---</a:t>
            </a:r>
            <a:r>
              <a:rPr lang="zh-CN" altLang="en-US" sz="2400" dirty="0" smtClean="0">
                <a:solidFill>
                  <a:schemeClr val="tx1"/>
                </a:solidFill>
                <a:latin typeface="+mn-ea"/>
              </a:rPr>
              <a:t>观看彼此悲伤表情的照片</a:t>
            </a:r>
            <a:endParaRPr lang="en-US" altLang="zh-CN" sz="2400" dirty="0" smtClean="0">
              <a:solidFill>
                <a:schemeClr val="tx1"/>
              </a:solidFill>
              <a:latin typeface="+mn-ea"/>
            </a:endParaRPr>
          </a:p>
        </p:txBody>
      </p:sp>
      <p:sp>
        <p:nvSpPr>
          <p:cNvPr id="5" name="矩形 4"/>
          <p:cNvSpPr/>
          <p:nvPr/>
        </p:nvSpPr>
        <p:spPr>
          <a:xfrm>
            <a:off x="494882" y="3933056"/>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mn-ea"/>
              </a:rPr>
              <a:t>理性期情侣组</a:t>
            </a:r>
            <a:r>
              <a:rPr lang="en-US" altLang="zh-CN" sz="2400" dirty="0" smtClean="0">
                <a:solidFill>
                  <a:schemeClr val="tx1"/>
                </a:solidFill>
                <a:latin typeface="+mn-ea"/>
              </a:rPr>
              <a:t>---</a:t>
            </a:r>
            <a:r>
              <a:rPr lang="zh-CN" altLang="en-US" sz="2400" dirty="0" smtClean="0">
                <a:solidFill>
                  <a:schemeClr val="tx1"/>
                </a:solidFill>
                <a:latin typeface="+mn-ea"/>
              </a:rPr>
              <a:t>观看彼此愉快表情的照片</a:t>
            </a:r>
            <a:endParaRPr lang="en-US" altLang="zh-CN" sz="2400" dirty="0" smtClean="0">
              <a:solidFill>
                <a:schemeClr val="tx1"/>
              </a:solidFill>
              <a:latin typeface="+mn-ea"/>
            </a:endParaRPr>
          </a:p>
          <a:p>
            <a:pPr algn="ctr"/>
            <a:r>
              <a:rPr lang="zh-CN" altLang="en-US" sz="2400" dirty="0" smtClean="0">
                <a:solidFill>
                  <a:schemeClr val="tx1"/>
                </a:solidFill>
                <a:latin typeface="+mn-ea"/>
              </a:rPr>
              <a:t>理性期情侣组</a:t>
            </a:r>
            <a:r>
              <a:rPr lang="en-US" altLang="zh-CN" sz="2400" dirty="0" smtClean="0">
                <a:solidFill>
                  <a:schemeClr val="tx1"/>
                </a:solidFill>
                <a:latin typeface="+mn-ea"/>
              </a:rPr>
              <a:t>---</a:t>
            </a:r>
            <a:r>
              <a:rPr lang="zh-CN" altLang="en-US" sz="2400" dirty="0" smtClean="0">
                <a:solidFill>
                  <a:schemeClr val="tx1"/>
                </a:solidFill>
                <a:latin typeface="+mn-ea"/>
              </a:rPr>
              <a:t>观看彼此悲伤表情的照片</a:t>
            </a:r>
            <a:endParaRPr lang="en-US" altLang="zh-CN" sz="2400" dirty="0" smtClean="0">
              <a:solidFill>
                <a:schemeClr val="tx1"/>
              </a:solidFill>
              <a:latin typeface="+mn-ea"/>
            </a:endParaRPr>
          </a:p>
        </p:txBody>
      </p:sp>
      <p:sp>
        <p:nvSpPr>
          <p:cNvPr id="6" name="矩形 5"/>
          <p:cNvSpPr/>
          <p:nvPr/>
        </p:nvSpPr>
        <p:spPr>
          <a:xfrm>
            <a:off x="494882" y="1700808"/>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mn-ea"/>
              </a:rPr>
              <a:t>热恋期情侣组</a:t>
            </a:r>
            <a:r>
              <a:rPr lang="en-US" altLang="zh-CN" sz="2400" dirty="0" smtClean="0">
                <a:solidFill>
                  <a:schemeClr val="tx1"/>
                </a:solidFill>
                <a:latin typeface="+mn-ea"/>
              </a:rPr>
              <a:t>---</a:t>
            </a:r>
            <a:r>
              <a:rPr lang="zh-CN" altLang="en-US" sz="2400" dirty="0" smtClean="0">
                <a:solidFill>
                  <a:schemeClr val="tx1"/>
                </a:solidFill>
                <a:latin typeface="+mn-ea"/>
              </a:rPr>
              <a:t>观看彼此愉快表情的照片</a:t>
            </a:r>
            <a:endParaRPr lang="en-US" altLang="zh-CN" sz="2400" dirty="0" smtClean="0">
              <a:solidFill>
                <a:schemeClr val="tx1"/>
              </a:solidFill>
              <a:latin typeface="+mn-ea"/>
            </a:endParaRPr>
          </a:p>
          <a:p>
            <a:pPr algn="ctr"/>
            <a:r>
              <a:rPr lang="zh-CN" altLang="en-US" sz="2400" dirty="0">
                <a:solidFill>
                  <a:schemeClr val="tx1"/>
                </a:solidFill>
                <a:latin typeface="+mn-ea"/>
              </a:rPr>
              <a:t>热恋</a:t>
            </a:r>
            <a:r>
              <a:rPr lang="zh-CN" altLang="en-US" sz="2400" dirty="0" smtClean="0">
                <a:solidFill>
                  <a:schemeClr val="tx1"/>
                </a:solidFill>
                <a:latin typeface="+mn-ea"/>
              </a:rPr>
              <a:t>期情侣组</a:t>
            </a:r>
            <a:r>
              <a:rPr lang="en-US" altLang="zh-CN" sz="2400" dirty="0" smtClean="0">
                <a:solidFill>
                  <a:schemeClr val="tx1"/>
                </a:solidFill>
                <a:latin typeface="+mn-ea"/>
              </a:rPr>
              <a:t>---</a:t>
            </a:r>
            <a:r>
              <a:rPr lang="zh-CN" altLang="en-US" sz="2400" dirty="0" smtClean="0">
                <a:solidFill>
                  <a:schemeClr val="tx1"/>
                </a:solidFill>
                <a:latin typeface="+mn-ea"/>
              </a:rPr>
              <a:t>观看彼此悲伤表情的照片</a:t>
            </a:r>
            <a:endParaRPr lang="zh-CN" altLang="en-US" sz="2400" dirty="0">
              <a:solidFill>
                <a:schemeClr val="tx1"/>
              </a:solidFill>
              <a:latin typeface="+mn-ea"/>
            </a:endParaRPr>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15305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实验手段</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772816"/>
            <a:ext cx="8208912"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生理多导仪：</a:t>
            </a:r>
            <a:r>
              <a:rPr lang="zh-CN" altLang="en-US" dirty="0">
                <a:solidFill>
                  <a:schemeClr val="tx1"/>
                </a:solidFill>
              </a:rPr>
              <a:t>血压，呼吸，肌张力，体温，肺功能，血液流速流量，有创和无创心输出量，细胞电位，皮肤电阻，脉搏</a:t>
            </a:r>
            <a:r>
              <a:rPr lang="zh-CN" altLang="en-US" dirty="0" smtClean="0">
                <a:solidFill>
                  <a:schemeClr val="tx1"/>
                </a:solidFill>
              </a:rPr>
              <a:t>容积等</a:t>
            </a:r>
            <a:r>
              <a:rPr lang="zh-CN" altLang="en-US" dirty="0">
                <a:solidFill>
                  <a:schemeClr val="tx1"/>
                </a:solidFill>
              </a:rPr>
              <a:t>生理</a:t>
            </a:r>
            <a:r>
              <a:rPr lang="zh-CN" altLang="en-US" dirty="0" smtClean="0">
                <a:solidFill>
                  <a:schemeClr val="tx1"/>
                </a:solidFill>
              </a:rPr>
              <a:t>指标，捕捉不同阶段的情侣愉快与悲伤照片诱发的生理反应有何不同。</a:t>
            </a:r>
            <a:endParaRPr lang="zh-CN" altLang="en-US" dirty="0">
              <a:solidFill>
                <a:schemeClr val="tx1"/>
              </a:solidFill>
            </a:endParaRPr>
          </a:p>
        </p:txBody>
      </p:sp>
      <p:sp>
        <p:nvSpPr>
          <p:cNvPr id="5" name="矩形 4"/>
          <p:cNvSpPr/>
          <p:nvPr/>
        </p:nvSpPr>
        <p:spPr>
          <a:xfrm>
            <a:off x="467544" y="3068960"/>
            <a:ext cx="8208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00B0"/>
                </a:solidFill>
              </a:rPr>
              <a:t>脑电</a:t>
            </a:r>
            <a:r>
              <a:rPr lang="en-US" altLang="zh-CN" sz="2400" b="1" dirty="0" smtClean="0">
                <a:solidFill>
                  <a:schemeClr val="tx1"/>
                </a:solidFill>
              </a:rPr>
              <a:t>: </a:t>
            </a:r>
            <a:r>
              <a:rPr lang="zh-CN" altLang="en-US" dirty="0" smtClean="0">
                <a:solidFill>
                  <a:schemeClr val="tx1"/>
                </a:solidFill>
              </a:rPr>
              <a:t>时域与频域分析，捕捉不同阶段的情侣愉快与悲伤照片引发的不同</a:t>
            </a:r>
            <a:r>
              <a:rPr lang="en-US" altLang="zh-CN" dirty="0" smtClean="0">
                <a:solidFill>
                  <a:schemeClr val="tx1"/>
                </a:solidFill>
              </a:rPr>
              <a:t>ERP</a:t>
            </a:r>
            <a:r>
              <a:rPr lang="zh-CN" altLang="en-US" dirty="0" smtClean="0">
                <a:solidFill>
                  <a:schemeClr val="tx1"/>
                </a:solidFill>
              </a:rPr>
              <a:t>成分，这些成分的潜伏期、波幅和峰值等有何不同，愉快与悲伤照片引发的不同</a:t>
            </a:r>
            <a:r>
              <a:rPr lang="en-US" altLang="zh-CN" dirty="0" smtClean="0">
                <a:solidFill>
                  <a:schemeClr val="tx1"/>
                </a:solidFill>
              </a:rPr>
              <a:t>EEG</a:t>
            </a:r>
            <a:r>
              <a:rPr lang="zh-CN" altLang="en-US" dirty="0" smtClean="0">
                <a:solidFill>
                  <a:schemeClr val="tx1"/>
                </a:solidFill>
              </a:rPr>
              <a:t>频带，这些频带所代表的意义有何不同。</a:t>
            </a:r>
            <a:endParaRPr lang="zh-CN" altLang="en-US" dirty="0">
              <a:solidFill>
                <a:schemeClr val="tx1"/>
              </a:solidFill>
            </a:endParaRPr>
          </a:p>
        </p:txBody>
      </p:sp>
      <p:sp>
        <p:nvSpPr>
          <p:cNvPr id="6" name="矩形 5"/>
          <p:cNvSpPr/>
          <p:nvPr/>
        </p:nvSpPr>
        <p:spPr>
          <a:xfrm>
            <a:off x="467544" y="4509120"/>
            <a:ext cx="82089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眼动：</a:t>
            </a:r>
            <a:r>
              <a:rPr lang="zh-CN" altLang="en-US" dirty="0" smtClean="0">
                <a:solidFill>
                  <a:schemeClr val="tx1"/>
                </a:solidFill>
              </a:rPr>
              <a:t>首次注视时间、凝视时间、回视时间、总注视时间、眼跳次数等指标，捕捉不同阶段的情侣愉快与悲伤照片引发的不同眼动。</a:t>
            </a:r>
            <a:endParaRPr lang="zh-CN" altLang="en-US" dirty="0">
              <a:solidFill>
                <a:schemeClr val="tx1"/>
              </a:solidFill>
            </a:endParaRPr>
          </a:p>
        </p:txBody>
      </p:sp>
      <p:sp>
        <p:nvSpPr>
          <p:cNvPr id="7" name="矩形 6"/>
          <p:cNvSpPr/>
          <p:nvPr/>
        </p:nvSpPr>
        <p:spPr>
          <a:xfrm>
            <a:off x="467544" y="5517232"/>
            <a:ext cx="82089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latin typeface="+mn-ea"/>
              </a:rPr>
              <a:t>脑成像：</a:t>
            </a:r>
            <a:r>
              <a:rPr lang="zh-CN" altLang="en-US" dirty="0" smtClean="0">
                <a:solidFill>
                  <a:schemeClr val="tx1"/>
                </a:solidFill>
              </a:rPr>
              <a:t>结构像、功能像等，捕捉不同阶段的情侣对愉快与悲伤照片</a:t>
            </a:r>
          </a:p>
          <a:p>
            <a:r>
              <a:rPr lang="zh-CN" altLang="en-US" dirty="0" smtClean="0">
                <a:solidFill>
                  <a:schemeClr val="tx1"/>
                </a:solidFill>
              </a:rPr>
              <a:t>愉快与悲伤照片引发的脑激活区域不同，或激活强度不同，功能链接有何不同。</a:t>
            </a:r>
            <a:endParaRPr lang="zh-CN" altLang="en-US" dirty="0">
              <a:solidFill>
                <a:schemeClr val="tx1"/>
              </a:solidFill>
            </a:endParaRPr>
          </a:p>
        </p:txBody>
      </p:sp>
    </p:spTree>
    <p:extLst>
      <p:ext uri="{BB962C8B-B14F-4D97-AF65-F5344CB8AC3E}">
        <p14:creationId xmlns:p14="http://schemas.microsoft.com/office/powerpoint/2010/main" val="53063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注意事项</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539552" y="1700808"/>
            <a:ext cx="813690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mn-ea"/>
              </a:rPr>
              <a:t>如何划分不同阶段的情侣？量表测试，自我主观报告</a:t>
            </a:r>
            <a:endParaRPr lang="zh-CN" altLang="en-US" sz="2400" dirty="0">
              <a:solidFill>
                <a:schemeClr val="tx1"/>
              </a:solidFill>
              <a:latin typeface="+mn-ea"/>
            </a:endParaRPr>
          </a:p>
        </p:txBody>
      </p:sp>
      <p:sp>
        <p:nvSpPr>
          <p:cNvPr id="5" name="矩形 4"/>
          <p:cNvSpPr/>
          <p:nvPr/>
        </p:nvSpPr>
        <p:spPr>
          <a:xfrm>
            <a:off x="539552" y="3140968"/>
            <a:ext cx="813690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选择哪一种实验设备</a:t>
            </a:r>
            <a:r>
              <a:rPr lang="en-US" altLang="zh-CN" sz="2400" dirty="0" smtClean="0">
                <a:solidFill>
                  <a:schemeClr val="tx1"/>
                </a:solidFill>
              </a:rPr>
              <a:t>? </a:t>
            </a:r>
            <a:r>
              <a:rPr lang="zh-CN" altLang="en-US" sz="2400" dirty="0" smtClean="0">
                <a:solidFill>
                  <a:schemeClr val="tx1"/>
                </a:solidFill>
              </a:rPr>
              <a:t>根据实际需要，选择合适的设备</a:t>
            </a:r>
            <a:endParaRPr lang="zh-CN" altLang="en-US" sz="2400" dirty="0">
              <a:solidFill>
                <a:schemeClr val="tx1"/>
              </a:solidFill>
            </a:endParaRPr>
          </a:p>
        </p:txBody>
      </p:sp>
      <p:sp>
        <p:nvSpPr>
          <p:cNvPr id="6" name="矩形 5"/>
          <p:cNvSpPr/>
          <p:nvPr/>
        </p:nvSpPr>
        <p:spPr>
          <a:xfrm>
            <a:off x="539552" y="4725144"/>
            <a:ext cx="813690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如何设计合理的实验程序？根据选择的实验设备，设计相应的实验程序</a:t>
            </a:r>
            <a:endParaRPr lang="zh-CN" altLang="en-US" sz="2400" dirty="0">
              <a:solidFill>
                <a:schemeClr val="tx1"/>
              </a:solidFill>
            </a:endParaRPr>
          </a:p>
        </p:txBody>
      </p:sp>
    </p:spTree>
    <p:extLst>
      <p:ext uri="{BB962C8B-B14F-4D97-AF65-F5344CB8AC3E}">
        <p14:creationId xmlns:p14="http://schemas.microsoft.com/office/powerpoint/2010/main" val="17946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63780"/>
            <a:ext cx="2880000" cy="188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403945"/>
            <a:ext cx="2880000" cy="195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148" y="3133610"/>
            <a:ext cx="2880000" cy="19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404" y="4509120"/>
            <a:ext cx="2880000" cy="158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edge">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edge">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wedge">
                                      <p:cBhvr>
                                        <p:cTn id="22"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结果预期</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555891" y="1700808"/>
            <a:ext cx="813690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latin typeface="+mn-ea"/>
              </a:rPr>
              <a:t>不同恋爱阶段的情侣对愉快与悲伤照片的反应不同</a:t>
            </a:r>
            <a:r>
              <a:rPr lang="zh-CN" altLang="en-US" sz="2400" dirty="0" smtClean="0">
                <a:solidFill>
                  <a:schemeClr val="tx1"/>
                </a:solidFill>
                <a:latin typeface="+mn-ea"/>
              </a:rPr>
              <a:t>（生理反应、脑电反应、眼动和脑成像），这说明亲密关系的发展具有阶段性，并且会受到不同表情照片的影响，这两个结果均有相应的认知和神经基础的支持。</a:t>
            </a:r>
            <a:endParaRPr lang="en-US" altLang="zh-CN" sz="2400" dirty="0" smtClean="0">
              <a:solidFill>
                <a:schemeClr val="tx1"/>
              </a:solidFill>
              <a:latin typeface="+mn-ea"/>
            </a:endParaRPr>
          </a:p>
        </p:txBody>
      </p:sp>
      <p:sp>
        <p:nvSpPr>
          <p:cNvPr id="5" name="矩形 4"/>
          <p:cNvSpPr/>
          <p:nvPr/>
        </p:nvSpPr>
        <p:spPr>
          <a:xfrm>
            <a:off x="555891" y="3933056"/>
            <a:ext cx="81369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支持情绪的社会功能：</a:t>
            </a:r>
            <a:r>
              <a:rPr lang="zh-CN" altLang="en-US" sz="2400" dirty="0" smtClean="0">
                <a:solidFill>
                  <a:schemeClr val="tx1"/>
                </a:solidFill>
              </a:rPr>
              <a:t>基本的情绪状态，比如开心和伤心，会产生不同的自动反应模式，这会影响到我们的行为、生理和认知加工。</a:t>
            </a:r>
            <a:endParaRPr lang="zh-CN" altLang="en-US" sz="2400" dirty="0">
              <a:solidFill>
                <a:schemeClr val="tx1"/>
              </a:solidFill>
            </a:endParaRPr>
          </a:p>
        </p:txBody>
      </p:sp>
    </p:spTree>
    <p:extLst>
      <p:ext uri="{BB962C8B-B14F-4D97-AF65-F5344CB8AC3E}">
        <p14:creationId xmlns:p14="http://schemas.microsoft.com/office/powerpoint/2010/main" val="28811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539552" y="1628800"/>
            <a:ext cx="806489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00B0"/>
                </a:solidFill>
              </a:rPr>
              <a:t>情绪是可以传染</a:t>
            </a:r>
            <a:r>
              <a:rPr lang="zh-CN" altLang="en-US" sz="2400" b="1" dirty="0" smtClean="0">
                <a:solidFill>
                  <a:srgbClr val="0000B0"/>
                </a:solidFill>
              </a:rPr>
              <a:t>的</a:t>
            </a:r>
            <a:r>
              <a:rPr lang="zh-CN" altLang="en-US" sz="2400" b="1" dirty="0">
                <a:solidFill>
                  <a:srgbClr val="0000B0"/>
                </a:solidFill>
              </a:rPr>
              <a:t>：</a:t>
            </a:r>
            <a:r>
              <a:rPr lang="zh-CN" altLang="en-US" dirty="0" smtClean="0">
                <a:solidFill>
                  <a:schemeClr val="tx1"/>
                </a:solidFill>
              </a:rPr>
              <a:t>看</a:t>
            </a:r>
            <a:r>
              <a:rPr lang="zh-CN" altLang="en-US" dirty="0">
                <a:solidFill>
                  <a:schemeClr val="tx1"/>
                </a:solidFill>
              </a:rPr>
              <a:t>照片里的人在笑，人也会无意识的发出笑的动作。那么经常看伴侣笑的照片，不知不觉的跟着笑，和伴侣的关系自然会得到提高。</a:t>
            </a:r>
          </a:p>
        </p:txBody>
      </p:sp>
      <p:sp>
        <p:nvSpPr>
          <p:cNvPr id="5" name="矩形 4"/>
          <p:cNvSpPr/>
          <p:nvPr/>
        </p:nvSpPr>
        <p:spPr>
          <a:xfrm>
            <a:off x="539552" y="3501008"/>
            <a:ext cx="806489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tx1"/>
                </a:solidFill>
                <a:latin typeface="+mn-ea"/>
              </a:rPr>
              <a:t>实验二：如何利用表情的相关知识构建美好的亲密关系？</a:t>
            </a:r>
            <a:endParaRPr lang="zh-CN" altLang="en-US" sz="2800" b="1" dirty="0">
              <a:solidFill>
                <a:schemeClr val="tx1"/>
              </a:solidFill>
              <a:latin typeface="+mn-ea"/>
            </a:endParaRPr>
          </a:p>
        </p:txBody>
      </p:sp>
    </p:spTree>
    <p:extLst>
      <p:ext uri="{BB962C8B-B14F-4D97-AF65-F5344CB8AC3E}">
        <p14:creationId xmlns:p14="http://schemas.microsoft.com/office/powerpoint/2010/main" val="40817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latin typeface="+mn-ea"/>
                <a:ea typeface="+mn-ea"/>
              </a:rPr>
              <a:t>愉快表情照片</a:t>
            </a:r>
            <a:r>
              <a:rPr lang="en-US" altLang="zh-CN" sz="3200" b="1" dirty="0" smtClean="0">
                <a:latin typeface="+mn-ea"/>
                <a:ea typeface="+mn-ea"/>
              </a:rPr>
              <a:t>vs. </a:t>
            </a:r>
            <a:r>
              <a:rPr lang="zh-CN" altLang="en-US" sz="3200" b="1" dirty="0" smtClean="0">
                <a:latin typeface="+mn-ea"/>
                <a:ea typeface="+mn-ea"/>
              </a:rPr>
              <a:t>悲伤表情照片 </a:t>
            </a:r>
            <a:r>
              <a:rPr lang="en-US" altLang="zh-CN" sz="3200" b="1" dirty="0" smtClean="0">
                <a:latin typeface="+mn-ea"/>
                <a:ea typeface="+mn-ea"/>
              </a:rPr>
              <a:t/>
            </a:r>
            <a:br>
              <a:rPr lang="en-US" altLang="zh-CN" sz="3200" b="1" dirty="0" smtClean="0">
                <a:latin typeface="+mn-ea"/>
                <a:ea typeface="+mn-ea"/>
              </a:rPr>
            </a:br>
            <a:r>
              <a:rPr lang="zh-CN" altLang="en-US" sz="3200" b="1" dirty="0">
                <a:latin typeface="+mn-ea"/>
                <a:ea typeface="+mn-ea"/>
              </a:rPr>
              <a:t>单</a:t>
            </a:r>
            <a:r>
              <a:rPr lang="zh-CN" altLang="en-US" sz="3200" b="1" dirty="0" smtClean="0">
                <a:latin typeface="+mn-ea"/>
                <a:ea typeface="+mn-ea"/>
              </a:rPr>
              <a:t>因素被试间实验设计</a:t>
            </a:r>
            <a:endParaRPr lang="zh-CN" altLang="en-US" sz="3200" b="1" dirty="0">
              <a:latin typeface="+mn-ea"/>
              <a:ea typeface="+mn-ea"/>
            </a:endParaRPr>
          </a:p>
        </p:txBody>
      </p:sp>
      <p:sp>
        <p:nvSpPr>
          <p:cNvPr id="4" name="矩形 3"/>
          <p:cNvSpPr/>
          <p:nvPr/>
        </p:nvSpPr>
        <p:spPr>
          <a:xfrm>
            <a:off x="467544" y="1628800"/>
            <a:ext cx="82809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B0"/>
                </a:solidFill>
                <a:latin typeface="+mn-ea"/>
              </a:rPr>
              <a:t>被试：</a:t>
            </a:r>
            <a:r>
              <a:rPr lang="zh-CN" altLang="en-US" sz="2400" dirty="0" smtClean="0">
                <a:solidFill>
                  <a:schemeClr val="tx1"/>
                </a:solidFill>
                <a:latin typeface="+mn-ea"/>
              </a:rPr>
              <a:t>分手两周的情侣，随机分成两组</a:t>
            </a:r>
            <a:endParaRPr lang="en-US" altLang="zh-CN" sz="2400" dirty="0" smtClean="0">
              <a:solidFill>
                <a:schemeClr val="tx1"/>
              </a:solidFill>
              <a:latin typeface="+mn-ea"/>
            </a:endParaRPr>
          </a:p>
          <a:p>
            <a:endParaRPr lang="zh-CN" altLang="en-US" dirty="0">
              <a:solidFill>
                <a:schemeClr val="tx1"/>
              </a:solidFill>
              <a:latin typeface="+mn-ea"/>
            </a:endParaRPr>
          </a:p>
        </p:txBody>
      </p:sp>
      <p:sp>
        <p:nvSpPr>
          <p:cNvPr id="5" name="矩形 4"/>
          <p:cNvSpPr/>
          <p:nvPr/>
        </p:nvSpPr>
        <p:spPr>
          <a:xfrm>
            <a:off x="467544" y="3645024"/>
            <a:ext cx="82809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mn-ea"/>
              </a:rPr>
              <a:t>一组分手情侣观看彼此愉快表情的照片。。。天</a:t>
            </a:r>
            <a:endParaRPr lang="en-US" altLang="zh-CN" sz="2400" dirty="0" smtClean="0">
              <a:solidFill>
                <a:schemeClr val="tx1"/>
              </a:solidFill>
              <a:latin typeface="+mn-ea"/>
            </a:endParaRPr>
          </a:p>
          <a:p>
            <a:pPr algn="ctr"/>
            <a:r>
              <a:rPr lang="zh-CN" altLang="en-US" sz="2400" dirty="0">
                <a:solidFill>
                  <a:schemeClr val="tx1"/>
                </a:solidFill>
                <a:latin typeface="+mn-ea"/>
              </a:rPr>
              <a:t>一</a:t>
            </a:r>
            <a:r>
              <a:rPr lang="zh-CN" altLang="en-US" sz="2400" dirty="0" smtClean="0">
                <a:solidFill>
                  <a:schemeClr val="tx1"/>
                </a:solidFill>
                <a:latin typeface="+mn-ea"/>
              </a:rPr>
              <a:t>组分手情侣观看彼此悲伤表情的照片。。。天</a:t>
            </a:r>
            <a:endParaRPr lang="en-US" altLang="zh-CN" sz="2400" dirty="0" smtClean="0">
              <a:solidFill>
                <a:schemeClr val="tx1"/>
              </a:solidFill>
              <a:latin typeface="+mn-ea"/>
            </a:endParaRPr>
          </a:p>
        </p:txBody>
      </p:sp>
      <p:sp>
        <p:nvSpPr>
          <p:cNvPr id="6" name="矩形 5"/>
          <p:cNvSpPr/>
          <p:nvPr/>
        </p:nvSpPr>
        <p:spPr>
          <a:xfrm>
            <a:off x="460354" y="2564904"/>
            <a:ext cx="82809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00B0"/>
                </a:solidFill>
                <a:latin typeface="+mn-ea"/>
              </a:rPr>
              <a:t>前</a:t>
            </a:r>
            <a:r>
              <a:rPr lang="zh-CN" altLang="en-US" sz="2400" b="1" dirty="0" smtClean="0">
                <a:solidFill>
                  <a:srgbClr val="0000B0"/>
                </a:solidFill>
                <a:latin typeface="+mn-ea"/>
              </a:rPr>
              <a:t>测</a:t>
            </a:r>
            <a:r>
              <a:rPr lang="en-US" altLang="zh-CN" sz="2400" dirty="0" smtClean="0">
                <a:solidFill>
                  <a:schemeClr val="tx1"/>
                </a:solidFill>
                <a:latin typeface="+mn-ea"/>
              </a:rPr>
              <a:t>-</a:t>
            </a:r>
            <a:r>
              <a:rPr lang="zh-CN" altLang="en-US" sz="2400" dirty="0" smtClean="0">
                <a:solidFill>
                  <a:schemeClr val="tx1"/>
                </a:solidFill>
                <a:latin typeface="+mn-ea"/>
              </a:rPr>
              <a:t>看照片，并且给对方打分</a:t>
            </a:r>
            <a:endParaRPr lang="en-US" altLang="zh-CN" sz="2400" dirty="0" smtClean="0">
              <a:solidFill>
                <a:schemeClr val="tx1"/>
              </a:solidFill>
              <a:latin typeface="+mn-ea"/>
            </a:endParaRPr>
          </a:p>
        </p:txBody>
      </p:sp>
      <p:sp>
        <p:nvSpPr>
          <p:cNvPr id="7" name="内容占位符 6"/>
          <p:cNvSpPr>
            <a:spLocks noGrp="1"/>
          </p:cNvSpPr>
          <p:nvPr>
            <p:ph idx="1"/>
          </p:nvPr>
        </p:nvSpPr>
        <p:spPr>
          <a:xfrm>
            <a:off x="457200" y="5085184"/>
            <a:ext cx="8229600" cy="752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zh-CN" altLang="en-US" sz="2400" b="1" dirty="0" smtClean="0">
                <a:solidFill>
                  <a:srgbClr val="0000B0"/>
                </a:solidFill>
                <a:latin typeface="+mn-ea"/>
              </a:rPr>
              <a:t>后测</a:t>
            </a:r>
            <a:r>
              <a:rPr lang="en-US" altLang="zh-CN" sz="2400" dirty="0" smtClean="0">
                <a:solidFill>
                  <a:schemeClr val="tx1"/>
                </a:solidFill>
                <a:latin typeface="+mn-ea"/>
              </a:rPr>
              <a:t>-</a:t>
            </a:r>
            <a:r>
              <a:rPr lang="zh-CN" altLang="en-US" sz="2400" dirty="0" smtClean="0">
                <a:solidFill>
                  <a:schemeClr val="tx1"/>
                </a:solidFill>
                <a:latin typeface="+mn-ea"/>
              </a:rPr>
              <a:t>看照片，并且给对方打分</a:t>
            </a:r>
            <a:endParaRPr lang="en-US" altLang="zh-CN" sz="2400" dirty="0" smtClean="0">
              <a:solidFill>
                <a:schemeClr val="tx1"/>
              </a:solidFill>
              <a:latin typeface="+mn-ea"/>
            </a:endParaRPr>
          </a:p>
        </p:txBody>
      </p:sp>
    </p:spTree>
    <p:extLst>
      <p:ext uri="{BB962C8B-B14F-4D97-AF65-F5344CB8AC3E}">
        <p14:creationId xmlns:p14="http://schemas.microsoft.com/office/powerpoint/2010/main" val="128625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844824"/>
            <a:ext cx="8136904"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实验设备，</a:t>
            </a:r>
            <a:endParaRPr lang="en-US" altLang="zh-CN" sz="2800" b="1" dirty="0" smtClean="0">
              <a:solidFill>
                <a:schemeClr val="tx1"/>
              </a:solidFill>
            </a:endParaRPr>
          </a:p>
          <a:p>
            <a:pPr algn="ctr"/>
            <a:r>
              <a:rPr lang="zh-CN" altLang="en-US" sz="2800" b="1" dirty="0" smtClean="0">
                <a:solidFill>
                  <a:schemeClr val="tx1"/>
                </a:solidFill>
              </a:rPr>
              <a:t>注意事项，</a:t>
            </a:r>
            <a:endParaRPr lang="en-US" altLang="zh-CN" sz="2800" b="1" dirty="0" smtClean="0">
              <a:solidFill>
                <a:schemeClr val="tx1"/>
              </a:solidFill>
            </a:endParaRPr>
          </a:p>
          <a:p>
            <a:pPr algn="ctr"/>
            <a:r>
              <a:rPr lang="zh-CN" altLang="en-US" sz="2800" b="1" dirty="0" smtClean="0">
                <a:solidFill>
                  <a:schemeClr val="tx1"/>
                </a:solidFill>
              </a:rPr>
              <a:t>统计方法同实验一。</a:t>
            </a:r>
            <a:endParaRPr lang="zh-CN" altLang="en-US" sz="2800" b="1" dirty="0">
              <a:solidFill>
                <a:schemeClr val="tx1"/>
              </a:solidFill>
            </a:endParaRPr>
          </a:p>
        </p:txBody>
      </p:sp>
    </p:spTree>
    <p:extLst>
      <p:ext uri="{BB962C8B-B14F-4D97-AF65-F5344CB8AC3E}">
        <p14:creationId xmlns:p14="http://schemas.microsoft.com/office/powerpoint/2010/main" val="2449016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结果预期</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1628800"/>
            <a:ext cx="82089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观看愉快照片的分手情侣，前后测给彼此的打分差异较大，并引发了</a:t>
            </a:r>
            <a:r>
              <a:rPr lang="zh-CN" altLang="en-US" sz="2400" dirty="0" smtClean="0">
                <a:solidFill>
                  <a:schemeClr val="tx1"/>
                </a:solidFill>
                <a:latin typeface="+mn-ea"/>
              </a:rPr>
              <a:t>相应的认知和神经基础的变化。</a:t>
            </a:r>
            <a:endParaRPr lang="en-US" altLang="zh-CN" sz="2400" dirty="0" smtClean="0">
              <a:solidFill>
                <a:schemeClr val="tx1"/>
              </a:solidFill>
              <a:latin typeface="+mn-ea"/>
            </a:endParaRPr>
          </a:p>
          <a:p>
            <a:pPr algn="ctr"/>
            <a:r>
              <a:rPr lang="zh-CN" altLang="en-US" sz="2400" dirty="0" smtClean="0">
                <a:solidFill>
                  <a:schemeClr val="tx1"/>
                </a:solidFill>
              </a:rPr>
              <a:t>观看悲伤照片的分手情侣，前后测给彼此的打分差异较小，</a:t>
            </a:r>
            <a:endParaRPr lang="en-US" altLang="zh-CN" sz="2400" dirty="0" smtClean="0">
              <a:solidFill>
                <a:schemeClr val="tx1"/>
              </a:solidFill>
            </a:endParaRPr>
          </a:p>
          <a:p>
            <a:pPr algn="ctr"/>
            <a:r>
              <a:rPr lang="zh-CN" altLang="en-US" sz="2400" dirty="0" smtClean="0">
                <a:solidFill>
                  <a:schemeClr val="tx1"/>
                </a:solidFill>
              </a:rPr>
              <a:t>并引发了</a:t>
            </a:r>
            <a:r>
              <a:rPr lang="zh-CN" altLang="en-US" sz="2400" dirty="0" smtClean="0">
                <a:solidFill>
                  <a:schemeClr val="tx1"/>
                </a:solidFill>
                <a:latin typeface="+mn-ea"/>
              </a:rPr>
              <a:t>相应的认知和神经基础的变化</a:t>
            </a:r>
            <a:r>
              <a:rPr lang="zh-CN" altLang="en-US" sz="2400" dirty="0" smtClean="0">
                <a:solidFill>
                  <a:schemeClr val="tx1"/>
                </a:solidFill>
              </a:rPr>
              <a:t>。</a:t>
            </a:r>
            <a:endParaRPr lang="zh-CN" altLang="en-US" sz="2400" dirty="0">
              <a:solidFill>
                <a:schemeClr val="tx1"/>
              </a:solidFill>
            </a:endParaRPr>
          </a:p>
        </p:txBody>
      </p:sp>
      <p:sp>
        <p:nvSpPr>
          <p:cNvPr id="5" name="矩形 4"/>
          <p:cNvSpPr/>
          <p:nvPr/>
        </p:nvSpPr>
        <p:spPr>
          <a:xfrm>
            <a:off x="467544" y="4005064"/>
            <a:ext cx="82089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000B0"/>
                </a:solidFill>
              </a:rPr>
              <a:t>支持情绪的社会功能：</a:t>
            </a:r>
            <a:r>
              <a:rPr lang="zh-CN" altLang="en-US" sz="2400" dirty="0" smtClean="0">
                <a:solidFill>
                  <a:schemeClr val="tx1"/>
                </a:solidFill>
              </a:rPr>
              <a:t>基本的情绪状态，比如开心和伤心，会产生不同的自动反应模式，这会影响到我们的行为、生理和认知加工，并最终影响到人生中重大的生活事件，比如亲密关系。</a:t>
            </a:r>
            <a:endParaRPr lang="zh-CN" altLang="en-US" sz="2400" dirty="0">
              <a:solidFill>
                <a:schemeClr val="tx1"/>
              </a:solidFill>
            </a:endParaRPr>
          </a:p>
        </p:txBody>
      </p:sp>
    </p:spTree>
    <p:extLst>
      <p:ext uri="{BB962C8B-B14F-4D97-AF65-F5344CB8AC3E}">
        <p14:creationId xmlns:p14="http://schemas.microsoft.com/office/powerpoint/2010/main" val="10766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实验三：推广研究</a:t>
            </a:r>
            <a:endParaRPr lang="zh-CN" altLang="en-US" sz="3200" b="1" dirty="0"/>
          </a:p>
        </p:txBody>
      </p:sp>
      <p:sp>
        <p:nvSpPr>
          <p:cNvPr id="4" name="矩形 3"/>
          <p:cNvSpPr/>
          <p:nvPr/>
        </p:nvSpPr>
        <p:spPr>
          <a:xfrm>
            <a:off x="467544" y="1772816"/>
            <a:ext cx="8208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亲密关系不和睦的夫妻，每天早中晚观看彼此愉快表情的照片，并每天回家后对彼此微笑，打招呼等传达积极的情绪。这些要求被试都记录下具体的次数。</a:t>
            </a:r>
            <a:endParaRPr lang="zh-CN" altLang="en-US" sz="2400" dirty="0">
              <a:solidFill>
                <a:schemeClr val="tx1"/>
              </a:solidFill>
            </a:endParaRPr>
          </a:p>
        </p:txBody>
      </p:sp>
      <p:sp>
        <p:nvSpPr>
          <p:cNvPr id="5" name="矩形 4"/>
          <p:cNvSpPr/>
          <p:nvPr/>
        </p:nvSpPr>
        <p:spPr>
          <a:xfrm>
            <a:off x="467544" y="3284984"/>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实验组执行此行动三个月，</a:t>
            </a:r>
            <a:endParaRPr lang="en-US" altLang="zh-CN" sz="2400" dirty="0" smtClean="0">
              <a:solidFill>
                <a:schemeClr val="tx1"/>
              </a:solidFill>
            </a:endParaRPr>
          </a:p>
          <a:p>
            <a:pPr algn="ctr"/>
            <a:r>
              <a:rPr lang="zh-CN" altLang="en-US" sz="2400" dirty="0" smtClean="0">
                <a:solidFill>
                  <a:schemeClr val="tx1"/>
                </a:solidFill>
              </a:rPr>
              <a:t>控制组则没有任何干预。</a:t>
            </a:r>
            <a:endParaRPr lang="zh-CN" altLang="en-US" sz="2400" dirty="0">
              <a:solidFill>
                <a:schemeClr val="tx1"/>
              </a:solidFill>
            </a:endParaRPr>
          </a:p>
        </p:txBody>
      </p:sp>
      <p:sp>
        <p:nvSpPr>
          <p:cNvPr id="6" name="矩形 5"/>
          <p:cNvSpPr/>
          <p:nvPr/>
        </p:nvSpPr>
        <p:spPr>
          <a:xfrm>
            <a:off x="467544" y="4509120"/>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对比三个月前后实验组和控制组夫妻吵架的次数、彼此评价的分数等，以及一些生理指标，如血糖浓度、内分泌情况和生病次数等。</a:t>
            </a:r>
            <a:endParaRPr lang="zh-CN" altLang="en-US" sz="2400" dirty="0">
              <a:solidFill>
                <a:schemeClr val="tx1"/>
              </a:solidFill>
            </a:endParaRPr>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15975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结果预期</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539552" y="1844824"/>
            <a:ext cx="813690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实验组夫妻的亲密关系变得和睦，</a:t>
            </a:r>
            <a:endParaRPr lang="en-US" altLang="zh-CN" sz="2400" dirty="0" smtClean="0">
              <a:solidFill>
                <a:schemeClr val="tx1"/>
              </a:solidFill>
            </a:endParaRPr>
          </a:p>
          <a:p>
            <a:pPr algn="ctr"/>
            <a:r>
              <a:rPr lang="zh-CN" altLang="en-US" sz="2400" dirty="0" smtClean="0">
                <a:solidFill>
                  <a:schemeClr val="tx1"/>
                </a:solidFill>
              </a:rPr>
              <a:t>控制组则更糟或无改变。</a:t>
            </a:r>
            <a:endParaRPr lang="zh-CN" altLang="en-US" sz="2400" dirty="0">
              <a:solidFill>
                <a:schemeClr val="tx1"/>
              </a:solidFill>
            </a:endParaRPr>
          </a:p>
        </p:txBody>
      </p:sp>
      <p:sp>
        <p:nvSpPr>
          <p:cNvPr id="5" name="矩形 4"/>
          <p:cNvSpPr/>
          <p:nvPr/>
        </p:nvSpPr>
        <p:spPr>
          <a:xfrm>
            <a:off x="539552" y="4077072"/>
            <a:ext cx="813690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0000B0"/>
                </a:solidFill>
              </a:rPr>
              <a:t>应用</a:t>
            </a:r>
            <a:r>
              <a:rPr lang="zh-CN" altLang="en-US" b="1" dirty="0" smtClean="0">
                <a:solidFill>
                  <a:srgbClr val="0000B0"/>
                </a:solidFill>
              </a:rPr>
              <a:t>情绪的社会功能：</a:t>
            </a:r>
            <a:r>
              <a:rPr lang="zh-CN" altLang="en-US" sz="2400" dirty="0" smtClean="0">
                <a:solidFill>
                  <a:schemeClr val="tx1"/>
                </a:solidFill>
              </a:rPr>
              <a:t>基本的情绪状态，比如开心和伤心，会产生不同的自动反应模式，这会影响到我们的行为、生理和认知加工，并最终影响到人生中重大的生活事件，比如亲密关系。</a:t>
            </a:r>
            <a:endParaRPr lang="zh-CN" altLang="en-US" sz="2400" dirty="0">
              <a:solidFill>
                <a:schemeClr val="tx1"/>
              </a:solidFill>
            </a:endParaRPr>
          </a:p>
        </p:txBody>
      </p:sp>
    </p:spTree>
    <p:extLst>
      <p:ext uri="{BB962C8B-B14F-4D97-AF65-F5344CB8AC3E}">
        <p14:creationId xmlns:p14="http://schemas.microsoft.com/office/powerpoint/2010/main" val="3366192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467544" y="2708920"/>
            <a:ext cx="820891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1E0E"/>
                </a:solidFill>
              </a:rPr>
              <a:t>以上实验设计在细节上存在一些问题，</a:t>
            </a:r>
            <a:endParaRPr lang="en-US" altLang="zh-CN" sz="2400" b="1" dirty="0" smtClean="0">
              <a:solidFill>
                <a:srgbClr val="001E0E"/>
              </a:solidFill>
            </a:endParaRPr>
          </a:p>
          <a:p>
            <a:pPr algn="ctr"/>
            <a:r>
              <a:rPr lang="zh-CN" altLang="en-US" sz="2400" b="1" dirty="0" smtClean="0">
                <a:solidFill>
                  <a:srgbClr val="001E0E"/>
                </a:solidFill>
              </a:rPr>
              <a:t>需要我们静下心来，</a:t>
            </a:r>
            <a:endParaRPr lang="en-US" altLang="zh-CN" sz="2400" b="1" dirty="0" smtClean="0">
              <a:solidFill>
                <a:srgbClr val="001E0E"/>
              </a:solidFill>
            </a:endParaRPr>
          </a:p>
          <a:p>
            <a:pPr algn="ctr"/>
            <a:r>
              <a:rPr lang="zh-CN" altLang="en-US" sz="2400" b="1" dirty="0" smtClean="0">
                <a:solidFill>
                  <a:srgbClr val="001E0E"/>
                </a:solidFill>
              </a:rPr>
              <a:t>阅读大量的相关文献！</a:t>
            </a:r>
            <a:endParaRPr lang="zh-CN" altLang="en-US" sz="2400" b="1" dirty="0">
              <a:solidFill>
                <a:srgbClr val="001E0E"/>
              </a:solidFill>
            </a:endParaRPr>
          </a:p>
        </p:txBody>
      </p:sp>
    </p:spTree>
    <p:extLst>
      <p:ext uri="{BB962C8B-B14F-4D97-AF65-F5344CB8AC3E}">
        <p14:creationId xmlns:p14="http://schemas.microsoft.com/office/powerpoint/2010/main" val="453502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总结</a:t>
            </a:r>
            <a:endParaRPr lang="zh-CN" altLang="en-US" sz="3200" b="1"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051720" y="1700808"/>
            <a:ext cx="410445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已有的质性研究</a:t>
            </a:r>
            <a:endParaRPr lang="zh-CN" altLang="en-US" sz="2400" b="1" dirty="0">
              <a:solidFill>
                <a:schemeClr val="tx1"/>
              </a:solidFill>
            </a:endParaRPr>
          </a:p>
        </p:txBody>
      </p:sp>
      <p:sp>
        <p:nvSpPr>
          <p:cNvPr id="5" name="矩形 4"/>
          <p:cNvSpPr/>
          <p:nvPr/>
        </p:nvSpPr>
        <p:spPr>
          <a:xfrm>
            <a:off x="2051720" y="3284984"/>
            <a:ext cx="42484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进行量化研究</a:t>
            </a:r>
            <a:endParaRPr lang="zh-CN" altLang="en-US" sz="2400" b="1" dirty="0">
              <a:solidFill>
                <a:schemeClr val="tx1"/>
              </a:solidFill>
            </a:endParaRPr>
          </a:p>
        </p:txBody>
      </p:sp>
      <p:sp>
        <p:nvSpPr>
          <p:cNvPr id="6" name="矩形 5"/>
          <p:cNvSpPr/>
          <p:nvPr/>
        </p:nvSpPr>
        <p:spPr>
          <a:xfrm>
            <a:off x="2051720" y="4869160"/>
            <a:ext cx="4248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回到质性研究</a:t>
            </a:r>
            <a:endParaRPr lang="zh-CN" altLang="en-US" sz="2400" b="1" dirty="0">
              <a:solidFill>
                <a:schemeClr val="tx1"/>
              </a:solidFill>
            </a:endParaRPr>
          </a:p>
        </p:txBody>
      </p:sp>
      <p:sp>
        <p:nvSpPr>
          <p:cNvPr id="7" name="下箭头 6"/>
          <p:cNvSpPr/>
          <p:nvPr/>
        </p:nvSpPr>
        <p:spPr>
          <a:xfrm>
            <a:off x="3779912" y="2708920"/>
            <a:ext cx="360040" cy="4320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3887924" y="4293096"/>
            <a:ext cx="324036" cy="4320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785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实验选题与设计</a:t>
            </a:r>
            <a:endParaRPr lang="zh-CN" altLang="en-US" dirty="0"/>
          </a:p>
        </p:txBody>
      </p:sp>
      <p:sp>
        <p:nvSpPr>
          <p:cNvPr id="4" name="矩形 3"/>
          <p:cNvSpPr/>
          <p:nvPr/>
        </p:nvSpPr>
        <p:spPr>
          <a:xfrm>
            <a:off x="467544" y="1628800"/>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根据生活经验或已有的研究确定所要研究的</a:t>
            </a:r>
            <a:r>
              <a:rPr lang="zh-CN" altLang="en-US" sz="2400" b="1" dirty="0" smtClean="0">
                <a:solidFill>
                  <a:srgbClr val="0000B0"/>
                </a:solidFill>
              </a:rPr>
              <a:t>一个主要问题</a:t>
            </a:r>
            <a:endParaRPr lang="zh-CN" altLang="en-US" sz="2400" b="1" dirty="0">
              <a:solidFill>
                <a:srgbClr val="0000B0"/>
              </a:solidFill>
            </a:endParaRPr>
          </a:p>
        </p:txBody>
      </p:sp>
      <p:sp>
        <p:nvSpPr>
          <p:cNvPr id="5" name="矩形 4"/>
          <p:cNvSpPr/>
          <p:nvPr/>
        </p:nvSpPr>
        <p:spPr>
          <a:xfrm>
            <a:off x="467544" y="3501008"/>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根据研究问题，</a:t>
            </a:r>
            <a:r>
              <a:rPr lang="zh-CN" altLang="en-US" sz="2400" dirty="0" smtClean="0">
                <a:solidFill>
                  <a:srgbClr val="0000B0"/>
                </a:solidFill>
              </a:rPr>
              <a:t>设计合理的实验</a:t>
            </a:r>
            <a:r>
              <a:rPr lang="zh-CN" altLang="en-US" sz="2400" dirty="0" smtClean="0">
                <a:solidFill>
                  <a:schemeClr val="tx1"/>
                </a:solidFill>
              </a:rPr>
              <a:t>，选择合适的仪器设备</a:t>
            </a:r>
            <a:endParaRPr lang="zh-CN" altLang="en-US" sz="2400" dirty="0">
              <a:solidFill>
                <a:schemeClr val="tx1"/>
              </a:solidFill>
            </a:endParaRPr>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27803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008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236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2240" y="5301208"/>
            <a:ext cx="1008112" cy="936104"/>
          </a:xfrm>
        </p:spPr>
      </p:pic>
      <p:sp>
        <p:nvSpPr>
          <p:cNvPr id="4" name="矩形 3"/>
          <p:cNvSpPr/>
          <p:nvPr/>
        </p:nvSpPr>
        <p:spPr>
          <a:xfrm>
            <a:off x="467544" y="2348880"/>
            <a:ext cx="8208912"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实验虐我千百遍，我待实验如初恋！</a:t>
            </a:r>
            <a:endParaRPr lang="zh-CN" altLang="en-US" sz="2800" b="1" dirty="0">
              <a:solidFill>
                <a:schemeClr val="tx1"/>
              </a:solidFill>
            </a:endParaRPr>
          </a:p>
        </p:txBody>
      </p:sp>
    </p:spTree>
    <p:extLst>
      <p:ext uri="{BB962C8B-B14F-4D97-AF65-F5344CB8AC3E}">
        <p14:creationId xmlns:p14="http://schemas.microsoft.com/office/powerpoint/2010/main" val="94329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7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750" decel="50000" fill="hold">
                                          <p:stCondLst>
                                            <p:cond delay="0"/>
                                          </p:stCondLst>
                                        </p:cTn>
                                        <p:tgtEl>
                                          <p:spTgt spid="5"/>
                                        </p:tgtEl>
                                        <p:attrNameLst>
                                          <p:attrName>ppt_x</p:attrName>
                                          <p:attrName>ppt_y</p:attrName>
                                        </p:attrNameLst>
                                      </p:cBhvr>
                                    </p:animMotion>
                                    <p:animEffect transition="in" filter="fade">
                                      <p:cBhvr>
                                        <p:cTn id="9"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SCI </a:t>
            </a:r>
            <a:r>
              <a:rPr lang="zh-CN" altLang="en-US" dirty="0" smtClean="0"/>
              <a:t>论文写作</a:t>
            </a:r>
            <a:endParaRPr lang="zh-CN" altLang="en-US" dirty="0"/>
          </a:p>
        </p:txBody>
      </p:sp>
      <p:sp>
        <p:nvSpPr>
          <p:cNvPr id="4" name="矩形 3"/>
          <p:cNvSpPr/>
          <p:nvPr/>
        </p:nvSpPr>
        <p:spPr>
          <a:xfrm>
            <a:off x="2123728" y="1700808"/>
            <a:ext cx="47525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solidFill>
                  <a:schemeClr val="tx1"/>
                </a:solidFill>
              </a:rPr>
              <a:t>读</a:t>
            </a:r>
            <a:endParaRPr lang="zh-CN" altLang="en-US" sz="2800" b="1" dirty="0">
              <a:solidFill>
                <a:schemeClr val="tx1"/>
              </a:solidFill>
            </a:endParaRPr>
          </a:p>
        </p:txBody>
      </p:sp>
      <p:sp>
        <p:nvSpPr>
          <p:cNvPr id="5" name="矩形 4"/>
          <p:cNvSpPr/>
          <p:nvPr/>
        </p:nvSpPr>
        <p:spPr>
          <a:xfrm>
            <a:off x="2123728" y="3068960"/>
            <a:ext cx="47525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solidFill>
                  <a:schemeClr val="tx1"/>
                </a:solidFill>
              </a:rPr>
              <a:t>写</a:t>
            </a:r>
            <a:endParaRPr lang="zh-CN" altLang="en-US" sz="2800" b="1" dirty="0">
              <a:solidFill>
                <a:schemeClr val="tx1"/>
              </a:solidFill>
            </a:endParaRPr>
          </a:p>
        </p:txBody>
      </p:sp>
      <p:sp>
        <p:nvSpPr>
          <p:cNvPr id="6" name="矩形 5"/>
          <p:cNvSpPr/>
          <p:nvPr/>
        </p:nvSpPr>
        <p:spPr>
          <a:xfrm>
            <a:off x="2123728" y="4437112"/>
            <a:ext cx="489654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solidFill>
                  <a:schemeClr val="tx1"/>
                </a:solidFill>
              </a:rPr>
              <a:t>改</a:t>
            </a:r>
            <a:endParaRPr lang="zh-CN" altLang="en-US" sz="2800" b="1" dirty="0">
              <a:solidFill>
                <a:schemeClr val="tx1"/>
              </a:solidFill>
            </a:endParaRPr>
          </a:p>
        </p:txBody>
      </p:sp>
    </p:spTree>
    <p:extLst>
      <p:ext uri="{BB962C8B-B14F-4D97-AF65-F5344CB8AC3E}">
        <p14:creationId xmlns:p14="http://schemas.microsoft.com/office/powerpoint/2010/main" val="173509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读</a:t>
            </a:r>
            <a:endParaRPr lang="zh-CN" altLang="en-US" dirty="0"/>
          </a:p>
        </p:txBody>
      </p:sp>
      <p:sp>
        <p:nvSpPr>
          <p:cNvPr id="4" name="矩形 3"/>
          <p:cNvSpPr/>
          <p:nvPr/>
        </p:nvSpPr>
        <p:spPr>
          <a:xfrm>
            <a:off x="467544" y="1628800"/>
            <a:ext cx="820891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tx1"/>
                </a:solidFill>
              </a:rPr>
              <a:t>读</a:t>
            </a:r>
            <a:r>
              <a:rPr lang="zh-CN" altLang="zh-CN" sz="2400" dirty="0">
                <a:solidFill>
                  <a:schemeClr val="tx1"/>
                </a:solidFill>
              </a:rPr>
              <a:t>经典的专业基础论文、</a:t>
            </a:r>
            <a:r>
              <a:rPr lang="en-US" altLang="zh-CN" sz="2400" dirty="0" smtClean="0">
                <a:solidFill>
                  <a:schemeClr val="tx1"/>
                </a:solidFill>
              </a:rPr>
              <a:t>survey</a:t>
            </a:r>
            <a:r>
              <a:rPr lang="zh-CN" altLang="zh-CN" sz="2400" dirty="0" smtClean="0">
                <a:solidFill>
                  <a:schemeClr val="tx1"/>
                </a:solidFill>
              </a:rPr>
              <a:t>论文</a:t>
            </a:r>
            <a:endParaRPr lang="zh-CN" altLang="en-US" sz="2400" dirty="0">
              <a:solidFill>
                <a:schemeClr val="tx1"/>
              </a:solidFill>
            </a:endParaRPr>
          </a:p>
        </p:txBody>
      </p:sp>
      <p:sp>
        <p:nvSpPr>
          <p:cNvPr id="5" name="矩形 4"/>
          <p:cNvSpPr/>
          <p:nvPr/>
        </p:nvSpPr>
        <p:spPr>
          <a:xfrm>
            <a:off x="467544" y="2780928"/>
            <a:ext cx="82089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tx1"/>
                </a:solidFill>
              </a:rPr>
              <a:t>了解</a:t>
            </a:r>
            <a:r>
              <a:rPr lang="zh-CN" altLang="zh-CN" sz="2400" dirty="0">
                <a:solidFill>
                  <a:schemeClr val="tx1"/>
                </a:solidFill>
              </a:rPr>
              <a:t>世界上本专业领域的内容和发展</a:t>
            </a:r>
            <a:r>
              <a:rPr lang="zh-CN" altLang="zh-CN" sz="2400" dirty="0" smtClean="0">
                <a:solidFill>
                  <a:schemeClr val="tx1"/>
                </a:solidFill>
              </a:rPr>
              <a:t>情况</a:t>
            </a:r>
            <a:r>
              <a:rPr lang="zh-CN" altLang="en-US" sz="2400" dirty="0">
                <a:solidFill>
                  <a:schemeClr val="tx1"/>
                </a:solidFill>
              </a:rPr>
              <a:t>，</a:t>
            </a:r>
            <a:r>
              <a:rPr lang="zh-CN" altLang="zh-CN" sz="2400" dirty="0" smtClean="0">
                <a:solidFill>
                  <a:schemeClr val="tx1"/>
                </a:solidFill>
              </a:rPr>
              <a:t>产生</a:t>
            </a:r>
            <a:r>
              <a:rPr lang="zh-CN" altLang="zh-CN" sz="2400" dirty="0">
                <a:solidFill>
                  <a:schemeClr val="tx1"/>
                </a:solidFill>
              </a:rPr>
              <a:t>自己的</a:t>
            </a:r>
            <a:r>
              <a:rPr lang="en-US" altLang="zh-CN" sz="2400" dirty="0" smtClean="0">
                <a:solidFill>
                  <a:schemeClr val="tx1"/>
                </a:solidFill>
              </a:rPr>
              <a:t>idea</a:t>
            </a:r>
            <a:endParaRPr lang="zh-CN" altLang="en-US" sz="2400" dirty="0">
              <a:solidFill>
                <a:schemeClr val="tx1"/>
              </a:solidFill>
            </a:endParaRPr>
          </a:p>
        </p:txBody>
      </p:sp>
      <p:sp>
        <p:nvSpPr>
          <p:cNvPr id="6" name="矩形 5"/>
          <p:cNvSpPr/>
          <p:nvPr/>
        </p:nvSpPr>
        <p:spPr>
          <a:xfrm>
            <a:off x="467544" y="4077072"/>
            <a:ext cx="30963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a:solidFill>
                  <a:schemeClr val="tx1"/>
                </a:solidFill>
              </a:rPr>
              <a:t>反复读</a:t>
            </a:r>
            <a:endParaRPr lang="zh-CN" altLang="en-US" sz="2400" dirty="0">
              <a:solidFill>
                <a:schemeClr val="tx1"/>
              </a:solidFill>
            </a:endParaRPr>
          </a:p>
        </p:txBody>
      </p:sp>
      <p:sp>
        <p:nvSpPr>
          <p:cNvPr id="7" name="矩形 6"/>
          <p:cNvSpPr/>
          <p:nvPr/>
        </p:nvSpPr>
        <p:spPr>
          <a:xfrm>
            <a:off x="467544" y="4941168"/>
            <a:ext cx="30963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a:solidFill>
                  <a:schemeClr val="tx1"/>
                </a:solidFill>
              </a:rPr>
              <a:t>带着想法读</a:t>
            </a:r>
            <a:endParaRPr lang="zh-CN" altLang="en-US" sz="2400" dirty="0">
              <a:solidFill>
                <a:schemeClr val="tx1"/>
              </a:solidFill>
            </a:endParaRPr>
          </a:p>
        </p:txBody>
      </p:sp>
      <p:sp>
        <p:nvSpPr>
          <p:cNvPr id="10" name="矩形 9"/>
          <p:cNvSpPr/>
          <p:nvPr/>
        </p:nvSpPr>
        <p:spPr>
          <a:xfrm>
            <a:off x="467544" y="5805264"/>
            <a:ext cx="30963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做笔记</a:t>
            </a:r>
            <a:endParaRPr lang="zh-CN" altLang="en-US" sz="2400" dirty="0">
              <a:solidFill>
                <a:schemeClr val="tx1"/>
              </a:solidFill>
            </a:endParaRPr>
          </a:p>
        </p:txBody>
      </p:sp>
    </p:spTree>
    <p:extLst>
      <p:ext uri="{BB962C8B-B14F-4D97-AF65-F5344CB8AC3E}">
        <p14:creationId xmlns:p14="http://schemas.microsoft.com/office/powerpoint/2010/main" val="301041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写</a:t>
            </a:r>
            <a:endParaRPr lang="zh-CN" altLang="en-US" dirty="0"/>
          </a:p>
        </p:txBody>
      </p:sp>
      <p:sp>
        <p:nvSpPr>
          <p:cNvPr id="4" name="矩形 3"/>
          <p:cNvSpPr/>
          <p:nvPr/>
        </p:nvSpPr>
        <p:spPr>
          <a:xfrm>
            <a:off x="467544" y="1700808"/>
            <a:ext cx="82089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rPr>
              <a:t>Abstract</a:t>
            </a:r>
            <a:r>
              <a:rPr lang="en-US" altLang="zh-CN" sz="2400" dirty="0" smtClean="0">
                <a:solidFill>
                  <a:schemeClr val="tx1"/>
                </a:solidFill>
              </a:rPr>
              <a:t>——a</a:t>
            </a:r>
            <a:r>
              <a:rPr lang="en-US" altLang="zh-CN" sz="2400" dirty="0">
                <a:solidFill>
                  <a:schemeClr val="tx1"/>
                </a:solidFill>
              </a:rPr>
              <a:t>)</a:t>
            </a:r>
            <a:r>
              <a:rPr lang="zh-CN" altLang="zh-CN" sz="2400" dirty="0" smtClean="0">
                <a:solidFill>
                  <a:schemeClr val="tx1"/>
                </a:solidFill>
              </a:rPr>
              <a:t>阐述</a:t>
            </a:r>
            <a:r>
              <a:rPr lang="zh-CN" altLang="zh-CN" sz="2400" dirty="0">
                <a:solidFill>
                  <a:schemeClr val="tx1"/>
                </a:solidFill>
              </a:rPr>
              <a:t>问题；</a:t>
            </a:r>
            <a:r>
              <a:rPr lang="en-US" altLang="zh-CN" sz="2400" dirty="0" smtClean="0">
                <a:solidFill>
                  <a:schemeClr val="tx1"/>
                </a:solidFill>
              </a:rPr>
              <a:t>b)</a:t>
            </a:r>
            <a:r>
              <a:rPr lang="zh-CN" altLang="zh-CN" sz="2400" dirty="0" smtClean="0">
                <a:solidFill>
                  <a:schemeClr val="tx1"/>
                </a:solidFill>
              </a:rPr>
              <a:t>说明</a:t>
            </a:r>
            <a:r>
              <a:rPr lang="zh-CN" altLang="zh-CN" sz="2400" dirty="0">
                <a:solidFill>
                  <a:schemeClr val="tx1"/>
                </a:solidFill>
              </a:rPr>
              <a:t>自己的解决方案和结果。</a:t>
            </a:r>
            <a:endParaRPr lang="zh-CN" altLang="en-US" sz="2400" dirty="0">
              <a:solidFill>
                <a:schemeClr val="tx1"/>
              </a:solidFill>
            </a:endParaRPr>
          </a:p>
        </p:txBody>
      </p:sp>
      <p:sp>
        <p:nvSpPr>
          <p:cNvPr id="5" name="矩形 4"/>
          <p:cNvSpPr/>
          <p:nvPr/>
        </p:nvSpPr>
        <p:spPr>
          <a:xfrm>
            <a:off x="467544" y="3068960"/>
            <a:ext cx="8208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rPr>
              <a:t>Introduction</a:t>
            </a:r>
            <a:r>
              <a:rPr lang="en-US" altLang="zh-CN" sz="2400" dirty="0" smtClean="0">
                <a:solidFill>
                  <a:schemeClr val="tx1"/>
                </a:solidFill>
              </a:rPr>
              <a:t>——a)</a:t>
            </a:r>
            <a:r>
              <a:rPr lang="zh-CN" altLang="zh-CN" sz="2400" dirty="0" smtClean="0">
                <a:solidFill>
                  <a:schemeClr val="tx1"/>
                </a:solidFill>
              </a:rPr>
              <a:t>题</a:t>
            </a:r>
            <a:r>
              <a:rPr lang="en-US" altLang="zh-CN" sz="2400" dirty="0">
                <a:solidFill>
                  <a:schemeClr val="tx1"/>
                </a:solidFill>
              </a:rPr>
              <a:t>X</a:t>
            </a:r>
            <a:r>
              <a:rPr lang="zh-CN" altLang="zh-CN" sz="2400" dirty="0">
                <a:solidFill>
                  <a:schemeClr val="tx1"/>
                </a:solidFill>
              </a:rPr>
              <a:t>是重要的；</a:t>
            </a:r>
            <a:r>
              <a:rPr lang="en-US" altLang="zh-CN" sz="2400" dirty="0" smtClean="0">
                <a:solidFill>
                  <a:schemeClr val="tx1"/>
                </a:solidFill>
              </a:rPr>
              <a:t>b)</a:t>
            </a:r>
            <a:r>
              <a:rPr lang="zh-CN" altLang="zh-CN" sz="2400" dirty="0" smtClean="0">
                <a:solidFill>
                  <a:schemeClr val="tx1"/>
                </a:solidFill>
              </a:rPr>
              <a:t>前人</a:t>
            </a:r>
            <a:r>
              <a:rPr lang="zh-CN" altLang="zh-CN" sz="2400" dirty="0">
                <a:solidFill>
                  <a:schemeClr val="tx1"/>
                </a:solidFill>
              </a:rPr>
              <a:t>的工作</a:t>
            </a:r>
            <a:r>
              <a:rPr lang="en-US" altLang="zh-CN" sz="2400" dirty="0">
                <a:solidFill>
                  <a:schemeClr val="tx1"/>
                </a:solidFill>
              </a:rPr>
              <a:t>A</a:t>
            </a:r>
            <a:r>
              <a:rPr lang="zh-CN" altLang="zh-CN" sz="2400" dirty="0">
                <a:solidFill>
                  <a:schemeClr val="tx1"/>
                </a:solidFill>
              </a:rPr>
              <a:t>、</a:t>
            </a:r>
            <a:r>
              <a:rPr lang="en-US" altLang="zh-CN" sz="2400" dirty="0">
                <a:solidFill>
                  <a:schemeClr val="tx1"/>
                </a:solidFill>
              </a:rPr>
              <a:t>B</a:t>
            </a:r>
            <a:r>
              <a:rPr lang="zh-CN" altLang="zh-CN" sz="2400" dirty="0">
                <a:solidFill>
                  <a:schemeClr val="tx1"/>
                </a:solidFill>
              </a:rPr>
              <a:t>曾经研究过这个</a:t>
            </a:r>
            <a:r>
              <a:rPr lang="zh-CN" altLang="zh-CN" sz="2400" dirty="0" smtClean="0">
                <a:solidFill>
                  <a:schemeClr val="tx1"/>
                </a:solidFill>
              </a:rPr>
              <a:t>问题</a:t>
            </a:r>
            <a:r>
              <a:rPr lang="zh-CN" altLang="en-US" sz="2400" dirty="0" smtClean="0">
                <a:solidFill>
                  <a:schemeClr val="tx1"/>
                </a:solidFill>
              </a:rPr>
              <a:t>，但有</a:t>
            </a:r>
            <a:r>
              <a:rPr lang="zh-CN" altLang="zh-CN" sz="2400" dirty="0" smtClean="0">
                <a:solidFill>
                  <a:schemeClr val="tx1"/>
                </a:solidFill>
              </a:rPr>
              <a:t>缺陷</a:t>
            </a:r>
            <a:r>
              <a:rPr lang="zh-CN" altLang="zh-CN" sz="2400" dirty="0">
                <a:solidFill>
                  <a:schemeClr val="tx1"/>
                </a:solidFill>
              </a:rPr>
              <a:t>；</a:t>
            </a:r>
            <a:r>
              <a:rPr lang="en-US" altLang="zh-CN" sz="2400" dirty="0" smtClean="0">
                <a:solidFill>
                  <a:schemeClr val="tx1"/>
                </a:solidFill>
              </a:rPr>
              <a:t>d)</a:t>
            </a:r>
            <a:r>
              <a:rPr lang="zh-CN" altLang="zh-CN" sz="2400" dirty="0" smtClean="0">
                <a:solidFill>
                  <a:schemeClr val="tx1"/>
                </a:solidFill>
              </a:rPr>
              <a:t>我们</a:t>
            </a:r>
            <a:r>
              <a:rPr lang="zh-CN" altLang="zh-CN" sz="2400" dirty="0">
                <a:solidFill>
                  <a:schemeClr val="tx1"/>
                </a:solidFill>
              </a:rPr>
              <a:t>提出了方法</a:t>
            </a:r>
            <a:r>
              <a:rPr lang="en-US" altLang="zh-CN" sz="2400" dirty="0">
                <a:solidFill>
                  <a:schemeClr val="tx1"/>
                </a:solidFill>
              </a:rPr>
              <a:t>D</a:t>
            </a:r>
            <a:r>
              <a:rPr lang="zh-CN" altLang="zh-CN" sz="2400" dirty="0">
                <a:solidFill>
                  <a:schemeClr val="tx1"/>
                </a:solidFill>
              </a:rPr>
              <a:t>；</a:t>
            </a:r>
            <a:r>
              <a:rPr lang="en-US" altLang="zh-CN" sz="2400" dirty="0" smtClean="0">
                <a:solidFill>
                  <a:schemeClr val="tx1"/>
                </a:solidFill>
              </a:rPr>
              <a:t>e)D</a:t>
            </a:r>
            <a:r>
              <a:rPr lang="zh-CN" altLang="zh-CN" sz="2400" dirty="0">
                <a:solidFill>
                  <a:schemeClr val="tx1"/>
                </a:solidFill>
              </a:rPr>
              <a:t>的基本特征，和</a:t>
            </a:r>
            <a:r>
              <a:rPr lang="en-US" altLang="zh-CN" sz="2400" dirty="0">
                <a:solidFill>
                  <a:schemeClr val="tx1"/>
                </a:solidFill>
              </a:rPr>
              <a:t>A</a:t>
            </a:r>
            <a:r>
              <a:rPr lang="zh-CN" altLang="zh-CN" sz="2400" dirty="0">
                <a:solidFill>
                  <a:schemeClr val="tx1"/>
                </a:solidFill>
              </a:rPr>
              <a:t>、</a:t>
            </a:r>
            <a:r>
              <a:rPr lang="en-US" altLang="zh-CN" sz="2400" dirty="0">
                <a:solidFill>
                  <a:schemeClr val="tx1"/>
                </a:solidFill>
              </a:rPr>
              <a:t>B</a:t>
            </a:r>
            <a:r>
              <a:rPr lang="zh-CN" altLang="zh-CN" sz="2400" dirty="0" smtClean="0">
                <a:solidFill>
                  <a:schemeClr val="tx1"/>
                </a:solidFill>
              </a:rPr>
              <a:t>进行</a:t>
            </a:r>
            <a:r>
              <a:rPr lang="zh-CN" altLang="en-US" sz="2400" dirty="0">
                <a:solidFill>
                  <a:schemeClr val="tx1"/>
                </a:solidFill>
              </a:rPr>
              <a:t>比较</a:t>
            </a:r>
          </a:p>
        </p:txBody>
      </p:sp>
      <p:sp>
        <p:nvSpPr>
          <p:cNvPr id="3" name="矩形 2"/>
          <p:cNvSpPr/>
          <p:nvPr/>
        </p:nvSpPr>
        <p:spPr>
          <a:xfrm>
            <a:off x="467544" y="4797152"/>
            <a:ext cx="82089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rPr>
              <a:t> Performance Analysis</a:t>
            </a:r>
            <a:r>
              <a:rPr lang="en-US" altLang="zh-CN" sz="3200" dirty="0" smtClean="0">
                <a:solidFill>
                  <a:schemeClr val="tx1"/>
                </a:solidFill>
              </a:rPr>
              <a:t>——</a:t>
            </a:r>
            <a:r>
              <a:rPr lang="en-US" altLang="zh-CN" sz="2400" dirty="0" smtClean="0">
                <a:solidFill>
                  <a:schemeClr val="tx1"/>
                </a:solidFill>
              </a:rPr>
              <a:t>a)</a:t>
            </a:r>
            <a:r>
              <a:rPr lang="zh-CN" altLang="zh-CN" sz="2400" dirty="0" smtClean="0">
                <a:solidFill>
                  <a:schemeClr val="tx1"/>
                </a:solidFill>
              </a:rPr>
              <a:t>合理</a:t>
            </a:r>
            <a:r>
              <a:rPr lang="zh-CN" altLang="zh-CN" sz="2400" dirty="0">
                <a:solidFill>
                  <a:schemeClr val="tx1"/>
                </a:solidFill>
              </a:rPr>
              <a:t>地设计</a:t>
            </a:r>
            <a:r>
              <a:rPr lang="zh-CN" altLang="zh-CN" sz="2400" dirty="0" smtClean="0">
                <a:solidFill>
                  <a:schemeClr val="tx1"/>
                </a:solidFill>
              </a:rPr>
              <a:t>实验；</a:t>
            </a:r>
            <a:r>
              <a:rPr lang="en-US" altLang="zh-CN" sz="2400" dirty="0" smtClean="0">
                <a:solidFill>
                  <a:schemeClr val="tx1"/>
                </a:solidFill>
              </a:rPr>
              <a:t>b)</a:t>
            </a:r>
            <a:r>
              <a:rPr lang="zh-CN" altLang="zh-CN" sz="2400" dirty="0" smtClean="0">
                <a:solidFill>
                  <a:schemeClr val="tx1"/>
                </a:solidFill>
              </a:rPr>
              <a:t>必要</a:t>
            </a:r>
            <a:r>
              <a:rPr lang="zh-CN" altLang="zh-CN" sz="2400" dirty="0">
                <a:solidFill>
                  <a:schemeClr val="tx1"/>
                </a:solidFill>
              </a:rPr>
              <a:t>的比较，突出</a:t>
            </a:r>
            <a:r>
              <a:rPr lang="zh-CN" altLang="zh-CN" sz="2400" dirty="0" smtClean="0">
                <a:solidFill>
                  <a:schemeClr val="tx1"/>
                </a:solidFill>
              </a:rPr>
              <a:t>科学性</a:t>
            </a:r>
            <a:endParaRPr lang="zh-CN" altLang="en-US" sz="2400" dirty="0">
              <a:solidFill>
                <a:schemeClr val="tx1"/>
              </a:solidFill>
            </a:endParaRPr>
          </a:p>
        </p:txBody>
      </p:sp>
    </p:spTree>
    <p:extLst>
      <p:ext uri="{BB962C8B-B14F-4D97-AF65-F5344CB8AC3E}">
        <p14:creationId xmlns:p14="http://schemas.microsoft.com/office/powerpoint/2010/main" val="3353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3356992"/>
            <a:ext cx="828092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rPr>
              <a:t>Conclusion</a:t>
            </a:r>
            <a:r>
              <a:rPr lang="en-US" altLang="zh-CN" sz="2400" dirty="0" smtClean="0">
                <a:solidFill>
                  <a:schemeClr val="tx1"/>
                </a:solidFill>
              </a:rPr>
              <a:t>——a</a:t>
            </a:r>
            <a:r>
              <a:rPr lang="en-US" altLang="zh-CN" sz="2400" dirty="0">
                <a:solidFill>
                  <a:schemeClr val="tx1"/>
                </a:solidFill>
              </a:rPr>
              <a:t>)</a:t>
            </a:r>
            <a:r>
              <a:rPr lang="zh-CN" altLang="zh-CN" sz="2400" dirty="0" smtClean="0">
                <a:solidFill>
                  <a:schemeClr val="tx1"/>
                </a:solidFill>
              </a:rPr>
              <a:t>快速</a:t>
            </a:r>
            <a:r>
              <a:rPr lang="zh-CN" altLang="zh-CN" sz="2400" dirty="0">
                <a:solidFill>
                  <a:schemeClr val="tx1"/>
                </a:solidFill>
              </a:rPr>
              <a:t>简短的总结；</a:t>
            </a:r>
            <a:r>
              <a:rPr lang="en-US" altLang="zh-CN" sz="2400" dirty="0" smtClean="0">
                <a:solidFill>
                  <a:schemeClr val="tx1"/>
                </a:solidFill>
              </a:rPr>
              <a:t>b</a:t>
            </a:r>
            <a:r>
              <a:rPr lang="en-US" altLang="zh-CN" sz="2400" dirty="0">
                <a:solidFill>
                  <a:schemeClr val="tx1"/>
                </a:solidFill>
              </a:rPr>
              <a:t>)</a:t>
            </a:r>
            <a:r>
              <a:rPr lang="zh-CN" altLang="zh-CN" sz="2400" dirty="0" smtClean="0">
                <a:solidFill>
                  <a:schemeClr val="tx1"/>
                </a:solidFill>
              </a:rPr>
              <a:t>未来</a:t>
            </a:r>
            <a:r>
              <a:rPr lang="zh-CN" altLang="zh-CN" sz="2400" dirty="0">
                <a:solidFill>
                  <a:schemeClr val="tx1"/>
                </a:solidFill>
              </a:rPr>
              <a:t>工作的</a:t>
            </a:r>
            <a:r>
              <a:rPr lang="zh-CN" altLang="zh-CN" sz="2400" dirty="0" smtClean="0">
                <a:solidFill>
                  <a:schemeClr val="tx1"/>
                </a:solidFill>
              </a:rPr>
              <a:t>展望</a:t>
            </a:r>
            <a:endParaRPr lang="zh-CN" altLang="en-US" sz="2400" dirty="0">
              <a:solidFill>
                <a:schemeClr val="tx1"/>
              </a:solidFill>
            </a:endParaRPr>
          </a:p>
        </p:txBody>
      </p:sp>
      <p:sp>
        <p:nvSpPr>
          <p:cNvPr id="8" name="矩形 7"/>
          <p:cNvSpPr/>
          <p:nvPr/>
        </p:nvSpPr>
        <p:spPr>
          <a:xfrm>
            <a:off x="467544" y="5085184"/>
            <a:ext cx="813690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rPr>
              <a:t>References</a:t>
            </a:r>
            <a:r>
              <a:rPr lang="en-US" altLang="zh-CN" sz="2400" dirty="0" smtClean="0">
                <a:solidFill>
                  <a:schemeClr val="tx1"/>
                </a:solidFill>
              </a:rPr>
              <a:t>——a</a:t>
            </a:r>
            <a:r>
              <a:rPr lang="en-US" altLang="zh-CN" sz="2400" dirty="0">
                <a:solidFill>
                  <a:schemeClr val="tx1"/>
                </a:solidFill>
              </a:rPr>
              <a:t>)</a:t>
            </a:r>
            <a:r>
              <a:rPr lang="zh-CN" altLang="zh-CN" sz="2800" dirty="0" smtClean="0">
                <a:solidFill>
                  <a:schemeClr val="tx1"/>
                </a:solidFill>
              </a:rPr>
              <a:t>选择</a:t>
            </a:r>
            <a:r>
              <a:rPr lang="zh-CN" altLang="zh-CN" sz="2400" dirty="0" smtClean="0">
                <a:solidFill>
                  <a:schemeClr val="tx1"/>
                </a:solidFill>
              </a:rPr>
              <a:t>引文</a:t>
            </a:r>
            <a:r>
              <a:rPr lang="en-US" altLang="zh-CN" sz="2400" dirty="0" smtClean="0">
                <a:solidFill>
                  <a:schemeClr val="tx1"/>
                </a:solidFill>
              </a:rPr>
              <a:t>(</a:t>
            </a:r>
            <a:r>
              <a:rPr lang="zh-CN" altLang="zh-CN" sz="2400" dirty="0" smtClean="0">
                <a:solidFill>
                  <a:schemeClr val="tx1"/>
                </a:solidFill>
              </a:rPr>
              <a:t>众所周知</a:t>
            </a:r>
            <a:r>
              <a:rPr lang="zh-CN" altLang="zh-CN" sz="2400" dirty="0">
                <a:solidFill>
                  <a:schemeClr val="tx1"/>
                </a:solidFill>
              </a:rPr>
              <a:t>的结论不必</a:t>
            </a:r>
            <a:r>
              <a:rPr lang="zh-CN" altLang="zh-CN" sz="2400" dirty="0" smtClean="0">
                <a:solidFill>
                  <a:schemeClr val="tx1"/>
                </a:solidFill>
              </a:rPr>
              <a:t>引用</a:t>
            </a:r>
            <a:r>
              <a:rPr lang="en-US" altLang="zh-CN" sz="2400" dirty="0" smtClean="0">
                <a:solidFill>
                  <a:schemeClr val="tx1"/>
                </a:solidFill>
              </a:rPr>
              <a:t>)</a:t>
            </a:r>
            <a:r>
              <a:rPr lang="zh-CN" altLang="zh-CN" sz="2400" dirty="0" smtClean="0">
                <a:solidFill>
                  <a:schemeClr val="tx1"/>
                </a:solidFill>
              </a:rPr>
              <a:t>；</a:t>
            </a:r>
            <a:r>
              <a:rPr lang="en-US" altLang="zh-CN" sz="2400" dirty="0" smtClean="0">
                <a:solidFill>
                  <a:schemeClr val="tx1"/>
                </a:solidFill>
              </a:rPr>
              <a:t>b</a:t>
            </a:r>
            <a:r>
              <a:rPr lang="en-US" altLang="zh-CN" sz="2400" dirty="0">
                <a:solidFill>
                  <a:schemeClr val="tx1"/>
                </a:solidFill>
              </a:rPr>
              <a:t>)</a:t>
            </a:r>
            <a:r>
              <a:rPr lang="zh-CN" altLang="zh-CN" sz="2400" dirty="0" smtClean="0">
                <a:solidFill>
                  <a:schemeClr val="tx1"/>
                </a:solidFill>
              </a:rPr>
              <a:t>与</a:t>
            </a:r>
            <a:r>
              <a:rPr lang="zh-CN" altLang="zh-CN" sz="2400" dirty="0">
                <a:solidFill>
                  <a:schemeClr val="tx1"/>
                </a:solidFill>
              </a:rPr>
              <a:t>前文保持</a:t>
            </a:r>
            <a:r>
              <a:rPr lang="zh-CN" altLang="zh-CN" sz="2400" dirty="0" smtClean="0">
                <a:solidFill>
                  <a:schemeClr val="tx1"/>
                </a:solidFill>
              </a:rPr>
              <a:t>一致</a:t>
            </a:r>
            <a:r>
              <a:rPr lang="en-US" altLang="zh-CN" sz="2400" dirty="0">
                <a:solidFill>
                  <a:schemeClr val="tx1"/>
                </a:solidFill>
              </a:rPr>
              <a:t/>
            </a:r>
            <a:br>
              <a:rPr lang="en-US" altLang="zh-CN" sz="2400" dirty="0">
                <a:solidFill>
                  <a:schemeClr val="tx1"/>
                </a:solidFill>
              </a:rPr>
            </a:br>
            <a:endParaRPr lang="zh-CN" altLang="en-US" sz="2400" dirty="0">
              <a:solidFill>
                <a:schemeClr val="tx1"/>
              </a:solidFill>
            </a:endParaRPr>
          </a:p>
        </p:txBody>
      </p:sp>
      <p:sp>
        <p:nvSpPr>
          <p:cNvPr id="4" name="矩形 3"/>
          <p:cNvSpPr/>
          <p:nvPr/>
        </p:nvSpPr>
        <p:spPr>
          <a:xfrm>
            <a:off x="467544" y="1628800"/>
            <a:ext cx="828092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tx1"/>
                </a:solidFill>
              </a:rPr>
              <a:t>Discussion</a:t>
            </a:r>
            <a:r>
              <a:rPr lang="en-US" altLang="zh-CN" sz="2400" dirty="0" smtClean="0">
                <a:solidFill>
                  <a:schemeClr val="tx1"/>
                </a:solidFill>
              </a:rPr>
              <a:t>——a</a:t>
            </a:r>
            <a:r>
              <a:rPr lang="en-US" altLang="zh-CN" sz="2400" dirty="0">
                <a:solidFill>
                  <a:schemeClr val="tx1"/>
                </a:solidFill>
              </a:rPr>
              <a:t>)</a:t>
            </a:r>
            <a:r>
              <a:rPr lang="zh-CN" altLang="en-US" sz="2400" dirty="0" smtClean="0">
                <a:solidFill>
                  <a:schemeClr val="tx1"/>
                </a:solidFill>
              </a:rPr>
              <a:t>总结研究发现；</a:t>
            </a:r>
            <a:r>
              <a:rPr lang="en-US" altLang="zh-CN" sz="2400" dirty="0" smtClean="0">
                <a:solidFill>
                  <a:schemeClr val="tx1"/>
                </a:solidFill>
              </a:rPr>
              <a:t>b)</a:t>
            </a:r>
            <a:r>
              <a:rPr lang="zh-CN" altLang="en-US" sz="2400" dirty="0" smtClean="0">
                <a:solidFill>
                  <a:schemeClr val="tx1"/>
                </a:solidFill>
              </a:rPr>
              <a:t>与前人研究一致和不一致的原因</a:t>
            </a:r>
            <a:r>
              <a:rPr lang="en-US" altLang="zh-CN" sz="2400" dirty="0" smtClean="0">
                <a:solidFill>
                  <a:schemeClr val="tx1"/>
                </a:solidFill>
              </a:rPr>
              <a:t>; c)</a:t>
            </a:r>
            <a:r>
              <a:rPr lang="zh-CN" altLang="en-US" sz="2400" dirty="0" smtClean="0">
                <a:solidFill>
                  <a:schemeClr val="tx1"/>
                </a:solidFill>
              </a:rPr>
              <a:t>本研究的意义</a:t>
            </a:r>
            <a:endParaRPr lang="zh-CN" altLang="en-US" sz="2400" dirty="0">
              <a:solidFill>
                <a:schemeClr val="tx1"/>
              </a:solidFill>
            </a:endParaRPr>
          </a:p>
        </p:txBody>
      </p:sp>
    </p:spTree>
    <p:extLst>
      <p:ext uri="{BB962C8B-B14F-4D97-AF65-F5344CB8AC3E}">
        <p14:creationId xmlns:p14="http://schemas.microsoft.com/office/powerpoint/2010/main" val="156579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初写文章注意事项</a:t>
            </a:r>
            <a:endParaRPr lang="zh-CN" altLang="en-US" dirty="0"/>
          </a:p>
        </p:txBody>
      </p:sp>
      <p:sp>
        <p:nvSpPr>
          <p:cNvPr id="4" name="矩形 3"/>
          <p:cNvSpPr/>
          <p:nvPr/>
        </p:nvSpPr>
        <p:spPr>
          <a:xfrm>
            <a:off x="467544" y="1700808"/>
            <a:ext cx="8136904" cy="7920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rPr>
              <a:t>第一境界：依样画葫芦。</a:t>
            </a:r>
          </a:p>
        </p:txBody>
      </p:sp>
      <p:sp>
        <p:nvSpPr>
          <p:cNvPr id="6" name="矩形 5"/>
          <p:cNvSpPr/>
          <p:nvPr/>
        </p:nvSpPr>
        <p:spPr>
          <a:xfrm>
            <a:off x="467544" y="2996952"/>
            <a:ext cx="813690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tx1"/>
                </a:solidFill>
              </a:rPr>
              <a:t>第二境界：心知其意。</a:t>
            </a:r>
            <a:endParaRPr lang="zh-CN" altLang="en-US" sz="2400" dirty="0">
              <a:solidFill>
                <a:schemeClr val="tx1"/>
              </a:solidFill>
            </a:endParaRPr>
          </a:p>
        </p:txBody>
      </p:sp>
      <p:sp>
        <p:nvSpPr>
          <p:cNvPr id="7" name="矩形 6"/>
          <p:cNvSpPr/>
          <p:nvPr/>
        </p:nvSpPr>
        <p:spPr>
          <a:xfrm>
            <a:off x="467544" y="4437112"/>
            <a:ext cx="813690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tx1"/>
                </a:solidFill>
              </a:rPr>
              <a:t>第三境界：泼墨成画，挥笔成章。</a:t>
            </a:r>
            <a:endParaRPr lang="zh-CN" altLang="en-US" sz="2400" dirty="0">
              <a:solidFill>
                <a:schemeClr val="tx1"/>
              </a:solidFill>
            </a:endParaRPr>
          </a:p>
        </p:txBody>
      </p:sp>
    </p:spTree>
    <p:extLst>
      <p:ext uri="{BB962C8B-B14F-4D97-AF65-F5344CB8AC3E}">
        <p14:creationId xmlns:p14="http://schemas.microsoft.com/office/powerpoint/2010/main" val="11894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r>
              <a:rPr lang="zh-CN" altLang="zh-CN" dirty="0"/>
              <a:t>第一境界大致有哪些不同层次？</a:t>
            </a:r>
            <a:endParaRPr lang="zh-CN" altLang="en-US" dirty="0"/>
          </a:p>
        </p:txBody>
      </p:sp>
      <p:sp>
        <p:nvSpPr>
          <p:cNvPr id="4" name="矩形 3"/>
          <p:cNvSpPr/>
          <p:nvPr/>
        </p:nvSpPr>
        <p:spPr>
          <a:xfrm>
            <a:off x="467544" y="1628800"/>
            <a:ext cx="82089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solidFill>
                  <a:schemeClr val="tx1"/>
                </a:solidFill>
              </a:rPr>
              <a:t>贫困期</a:t>
            </a:r>
            <a:r>
              <a:rPr lang="zh-CN" altLang="en-US" sz="2400" b="1" dirty="0" smtClean="0">
                <a:solidFill>
                  <a:schemeClr val="tx1"/>
                </a:solidFill>
              </a:rPr>
              <a:t>：</a:t>
            </a:r>
            <a:r>
              <a:rPr lang="zh-CN" altLang="zh-CN" sz="2000" dirty="0">
                <a:solidFill>
                  <a:schemeClr val="tx1"/>
                </a:solidFill>
              </a:rPr>
              <a:t>只知道需要模仿，但是不知道该怎样正确地模仿，这属于连形都没学会的阶段。</a:t>
            </a:r>
            <a:endParaRPr lang="zh-CN" altLang="en-US" sz="2000" dirty="0">
              <a:solidFill>
                <a:schemeClr val="tx1"/>
              </a:solidFill>
            </a:endParaRPr>
          </a:p>
        </p:txBody>
      </p:sp>
      <p:sp>
        <p:nvSpPr>
          <p:cNvPr id="5" name="矩形 4"/>
          <p:cNvSpPr/>
          <p:nvPr/>
        </p:nvSpPr>
        <p:spPr>
          <a:xfrm>
            <a:off x="467544" y="2708920"/>
            <a:ext cx="82089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a:solidFill>
                  <a:schemeClr val="tx1"/>
                </a:solidFill>
              </a:rPr>
              <a:t>学</a:t>
            </a:r>
            <a:r>
              <a:rPr lang="zh-CN" altLang="zh-CN" sz="2400" b="1" dirty="0" smtClean="0">
                <a:solidFill>
                  <a:schemeClr val="tx1"/>
                </a:solidFill>
              </a:rPr>
              <a:t>形</a:t>
            </a:r>
            <a:r>
              <a:rPr lang="zh-CN" altLang="en-US" sz="2400" b="1" dirty="0" smtClean="0">
                <a:solidFill>
                  <a:schemeClr val="tx1"/>
                </a:solidFill>
              </a:rPr>
              <a:t>期：</a:t>
            </a:r>
            <a:r>
              <a:rPr lang="zh-CN" altLang="zh-CN" dirty="0" smtClean="0">
                <a:solidFill>
                  <a:schemeClr val="tx1"/>
                </a:solidFill>
              </a:rPr>
              <a:t>从</a:t>
            </a:r>
            <a:r>
              <a:rPr lang="zh-CN" altLang="zh-CN" dirty="0">
                <a:solidFill>
                  <a:schemeClr val="tx1"/>
                </a:solidFill>
              </a:rPr>
              <a:t>不同的文献中摘抄一些句子，变动一点之后放到文章当中，但是整个文章会充斥着生硬，不</a:t>
            </a:r>
            <a:r>
              <a:rPr lang="zh-CN" altLang="zh-CN" dirty="0" smtClean="0">
                <a:solidFill>
                  <a:schemeClr val="tx1"/>
                </a:solidFill>
              </a:rPr>
              <a:t>和谐</a:t>
            </a:r>
            <a:r>
              <a:rPr lang="zh-CN" altLang="en-US" dirty="0" smtClean="0">
                <a:solidFill>
                  <a:schemeClr val="tx1"/>
                </a:solidFill>
              </a:rPr>
              <a:t>。</a:t>
            </a:r>
            <a:endParaRPr lang="zh-CN" altLang="en-US" dirty="0">
              <a:solidFill>
                <a:schemeClr val="tx1"/>
              </a:solidFill>
            </a:endParaRPr>
          </a:p>
        </p:txBody>
      </p:sp>
      <p:sp>
        <p:nvSpPr>
          <p:cNvPr id="6" name="矩形 5"/>
          <p:cNvSpPr/>
          <p:nvPr/>
        </p:nvSpPr>
        <p:spPr>
          <a:xfrm>
            <a:off x="467544" y="3933056"/>
            <a:ext cx="82089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smtClean="0">
                <a:solidFill>
                  <a:schemeClr val="tx1"/>
                </a:solidFill>
              </a:rPr>
              <a:t>跳出学形</a:t>
            </a:r>
            <a:r>
              <a:rPr lang="zh-CN" altLang="en-US" sz="2400" b="1" dirty="0" smtClean="0">
                <a:solidFill>
                  <a:schemeClr val="tx1"/>
                </a:solidFill>
              </a:rPr>
              <a:t>期：</a:t>
            </a:r>
            <a:r>
              <a:rPr lang="zh-CN" altLang="zh-CN" sz="2000" dirty="0">
                <a:solidFill>
                  <a:schemeClr val="tx1"/>
                </a:solidFill>
              </a:rPr>
              <a:t>知道采用怎样的语句来调整文章结构，让文章看起来衔接</a:t>
            </a:r>
            <a:r>
              <a:rPr lang="zh-CN" altLang="zh-CN" sz="2000" dirty="0" smtClean="0">
                <a:solidFill>
                  <a:schemeClr val="tx1"/>
                </a:solidFill>
              </a:rPr>
              <a:t>有序</a:t>
            </a:r>
            <a:r>
              <a:rPr lang="zh-CN" altLang="en-US" sz="2000" dirty="0" smtClean="0">
                <a:solidFill>
                  <a:schemeClr val="tx1"/>
                </a:solidFill>
              </a:rPr>
              <a:t>。</a:t>
            </a:r>
            <a:endParaRPr lang="zh-CN" altLang="en-US" sz="2000" dirty="0">
              <a:solidFill>
                <a:schemeClr val="tx1"/>
              </a:solidFill>
            </a:endParaRPr>
          </a:p>
        </p:txBody>
      </p:sp>
      <p:sp>
        <p:nvSpPr>
          <p:cNvPr id="7" name="矩形 6"/>
          <p:cNvSpPr/>
          <p:nvPr/>
        </p:nvSpPr>
        <p:spPr>
          <a:xfrm>
            <a:off x="467544" y="5013176"/>
            <a:ext cx="820891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chemeClr val="tx1"/>
                </a:solidFill>
              </a:rPr>
              <a:t>小康期：</a:t>
            </a:r>
            <a:r>
              <a:rPr lang="zh-CN" altLang="zh-CN" dirty="0" smtClean="0">
                <a:solidFill>
                  <a:schemeClr val="tx1"/>
                </a:solidFill>
              </a:rPr>
              <a:t>对文章</a:t>
            </a:r>
            <a:r>
              <a:rPr lang="zh-CN" altLang="zh-CN" dirty="0">
                <a:solidFill>
                  <a:schemeClr val="tx1"/>
                </a:solidFill>
              </a:rPr>
              <a:t>结构有一定理解，知道如何化用不同的</a:t>
            </a:r>
            <a:r>
              <a:rPr lang="zh-CN" altLang="zh-CN" dirty="0" smtClean="0">
                <a:solidFill>
                  <a:schemeClr val="tx1"/>
                </a:solidFill>
              </a:rPr>
              <a:t>语句</a:t>
            </a:r>
            <a:r>
              <a:rPr lang="zh-CN" altLang="en-US" dirty="0">
                <a:solidFill>
                  <a:schemeClr val="tx1"/>
                </a:solidFill>
              </a:rPr>
              <a:t>，</a:t>
            </a:r>
            <a:r>
              <a:rPr lang="zh-CN" altLang="zh-CN" dirty="0" smtClean="0">
                <a:solidFill>
                  <a:schemeClr val="tx1"/>
                </a:solidFill>
              </a:rPr>
              <a:t>但对</a:t>
            </a:r>
            <a:r>
              <a:rPr lang="zh-CN" altLang="zh-CN" dirty="0">
                <a:solidFill>
                  <a:schemeClr val="tx1"/>
                </a:solidFill>
              </a:rPr>
              <a:t>文章整体结构的理解以及运用语言的熟练程度依然无法做到完全摆脱</a:t>
            </a:r>
            <a:r>
              <a:rPr lang="zh-CN" altLang="zh-CN" dirty="0" smtClean="0">
                <a:solidFill>
                  <a:schemeClr val="tx1"/>
                </a:solidFill>
              </a:rPr>
              <a:t>文献</a:t>
            </a:r>
            <a:r>
              <a:rPr lang="zh-CN" altLang="en-US" dirty="0" smtClean="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29857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200" dirty="0"/>
              <a:t>从“贫困”升级到“小康”需要注意些什么？</a:t>
            </a:r>
            <a:endParaRPr lang="zh-CN" altLang="en-US" sz="3200" dirty="0"/>
          </a:p>
        </p:txBody>
      </p:sp>
      <p:sp>
        <p:nvSpPr>
          <p:cNvPr id="5" name="矩形 4"/>
          <p:cNvSpPr/>
          <p:nvPr/>
        </p:nvSpPr>
        <p:spPr>
          <a:xfrm>
            <a:off x="3131840" y="1628800"/>
            <a:ext cx="5040000"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A. </a:t>
            </a:r>
            <a:r>
              <a:rPr lang="zh-CN" altLang="zh-CN" dirty="0">
                <a:solidFill>
                  <a:schemeClr val="tx1"/>
                </a:solidFill>
              </a:rPr>
              <a:t>要具有一定的审美能力</a:t>
            </a:r>
            <a:endParaRPr lang="zh-CN" altLang="en-US" dirty="0">
              <a:solidFill>
                <a:schemeClr val="tx1"/>
              </a:solidFill>
            </a:endParaRPr>
          </a:p>
        </p:txBody>
      </p:sp>
      <p:sp>
        <p:nvSpPr>
          <p:cNvPr id="6" name="矩形 5"/>
          <p:cNvSpPr/>
          <p:nvPr/>
        </p:nvSpPr>
        <p:spPr>
          <a:xfrm>
            <a:off x="3131840" y="2708920"/>
            <a:ext cx="5040560"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B. </a:t>
            </a:r>
            <a:r>
              <a:rPr lang="zh-CN" altLang="zh-CN" sz="2000" dirty="0">
                <a:solidFill>
                  <a:schemeClr val="tx1"/>
                </a:solidFill>
              </a:rPr>
              <a:t>要知道如何将别人的句子变成自己的句子</a:t>
            </a:r>
            <a:endParaRPr lang="zh-CN" altLang="en-US" sz="2000" dirty="0">
              <a:solidFill>
                <a:schemeClr val="tx1"/>
              </a:solidFill>
            </a:endParaRPr>
          </a:p>
        </p:txBody>
      </p:sp>
      <p:sp>
        <p:nvSpPr>
          <p:cNvPr id="7" name="矩形 6"/>
          <p:cNvSpPr/>
          <p:nvPr/>
        </p:nvSpPr>
        <p:spPr>
          <a:xfrm>
            <a:off x="3131840" y="3717096"/>
            <a:ext cx="5040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C. </a:t>
            </a:r>
            <a:r>
              <a:rPr lang="zh-CN" altLang="zh-CN" sz="2000" dirty="0">
                <a:solidFill>
                  <a:schemeClr val="tx1"/>
                </a:solidFill>
              </a:rPr>
              <a:t>要知道如何重塑语意</a:t>
            </a:r>
            <a:endParaRPr lang="zh-CN" altLang="en-US" sz="2000" dirty="0">
              <a:solidFill>
                <a:schemeClr val="tx1"/>
              </a:solidFill>
            </a:endParaRPr>
          </a:p>
        </p:txBody>
      </p:sp>
      <p:sp>
        <p:nvSpPr>
          <p:cNvPr id="8" name="矩形 7"/>
          <p:cNvSpPr/>
          <p:nvPr/>
        </p:nvSpPr>
        <p:spPr>
          <a:xfrm>
            <a:off x="3131840" y="4725144"/>
            <a:ext cx="5040000"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D. </a:t>
            </a:r>
            <a:r>
              <a:rPr lang="zh-CN" altLang="zh-CN" dirty="0">
                <a:solidFill>
                  <a:schemeClr val="tx1"/>
                </a:solidFill>
              </a:rPr>
              <a:t>一篇良好的论文，要虚实结合，衔接有序</a:t>
            </a:r>
            <a:endParaRPr lang="zh-CN" altLang="en-US" dirty="0">
              <a:solidFill>
                <a:schemeClr val="tx1"/>
              </a:solidFill>
            </a:endParaRPr>
          </a:p>
        </p:txBody>
      </p:sp>
      <p:sp>
        <p:nvSpPr>
          <p:cNvPr id="9" name="椭圆 8"/>
          <p:cNvSpPr/>
          <p:nvPr/>
        </p:nvSpPr>
        <p:spPr>
          <a:xfrm>
            <a:off x="683568" y="2924944"/>
            <a:ext cx="1368152" cy="1440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语言层面</a:t>
            </a:r>
            <a:endParaRPr lang="zh-CN" altLang="en-US" sz="2400" b="1" dirty="0">
              <a:solidFill>
                <a:schemeClr val="tx1"/>
              </a:solidFill>
            </a:endParaRPr>
          </a:p>
        </p:txBody>
      </p:sp>
      <p:cxnSp>
        <p:nvCxnSpPr>
          <p:cNvPr id="11" name="直接箭头连接符 10"/>
          <p:cNvCxnSpPr/>
          <p:nvPr/>
        </p:nvCxnSpPr>
        <p:spPr>
          <a:xfrm flipV="1">
            <a:off x="2051720" y="2060848"/>
            <a:ext cx="864096" cy="93610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136123" y="3088793"/>
            <a:ext cx="936104" cy="2880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195736" y="4005096"/>
            <a:ext cx="93610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051720" y="4293096"/>
            <a:ext cx="864096" cy="5760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200" dirty="0"/>
              <a:t>从“贫困”升级到“小康”需要注意些什么？</a:t>
            </a:r>
            <a:endParaRPr lang="zh-CN" altLang="en-US" sz="3200" dirty="0"/>
          </a:p>
        </p:txBody>
      </p:sp>
      <p:sp>
        <p:nvSpPr>
          <p:cNvPr id="5" name="矩形 4"/>
          <p:cNvSpPr/>
          <p:nvPr/>
        </p:nvSpPr>
        <p:spPr>
          <a:xfrm>
            <a:off x="3131840" y="1844824"/>
            <a:ext cx="5040000"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A. </a:t>
            </a:r>
            <a:r>
              <a:rPr lang="zh-CN" altLang="zh-CN" dirty="0">
                <a:solidFill>
                  <a:schemeClr val="tx1"/>
                </a:solidFill>
              </a:rPr>
              <a:t>对于自己的研究工作以及研究背景要有充分地认识</a:t>
            </a:r>
            <a:endParaRPr lang="zh-CN" altLang="en-US" dirty="0">
              <a:solidFill>
                <a:schemeClr val="tx1"/>
              </a:solidFill>
            </a:endParaRPr>
          </a:p>
        </p:txBody>
      </p:sp>
      <p:sp>
        <p:nvSpPr>
          <p:cNvPr id="6" name="矩形 5"/>
          <p:cNvSpPr/>
          <p:nvPr/>
        </p:nvSpPr>
        <p:spPr>
          <a:xfrm>
            <a:off x="3131840" y="3068960"/>
            <a:ext cx="5040560"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rPr>
              <a:t>B. </a:t>
            </a:r>
            <a:r>
              <a:rPr lang="zh-CN" altLang="zh-CN" sz="2000" dirty="0">
                <a:solidFill>
                  <a:schemeClr val="tx1"/>
                </a:solidFill>
              </a:rPr>
              <a:t>对于文章结构要有一定的审美能力</a:t>
            </a:r>
            <a:endParaRPr lang="zh-CN" altLang="en-US" sz="2000" dirty="0">
              <a:solidFill>
                <a:schemeClr val="tx1"/>
              </a:solidFill>
            </a:endParaRPr>
          </a:p>
        </p:txBody>
      </p:sp>
      <p:sp>
        <p:nvSpPr>
          <p:cNvPr id="7" name="矩形 6"/>
          <p:cNvSpPr/>
          <p:nvPr/>
        </p:nvSpPr>
        <p:spPr>
          <a:xfrm>
            <a:off x="3131840" y="4293160"/>
            <a:ext cx="5040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C. </a:t>
            </a:r>
            <a:r>
              <a:rPr lang="zh-CN" altLang="zh-CN" sz="2000" dirty="0">
                <a:solidFill>
                  <a:schemeClr val="tx1"/>
                </a:solidFill>
              </a:rPr>
              <a:t>好的文章具有完整的结构和强大的逻辑</a:t>
            </a:r>
            <a:endParaRPr lang="zh-CN" altLang="en-US" sz="2000" dirty="0">
              <a:solidFill>
                <a:schemeClr val="tx1"/>
              </a:solidFill>
            </a:endParaRPr>
          </a:p>
        </p:txBody>
      </p:sp>
      <p:sp>
        <p:nvSpPr>
          <p:cNvPr id="9" name="椭圆 8"/>
          <p:cNvSpPr/>
          <p:nvPr/>
        </p:nvSpPr>
        <p:spPr>
          <a:xfrm>
            <a:off x="683568" y="2708920"/>
            <a:ext cx="1368152" cy="1440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tx1"/>
                </a:solidFill>
              </a:rPr>
              <a:t>结构层面</a:t>
            </a:r>
            <a:endParaRPr lang="zh-CN" altLang="en-US" sz="2400" b="1" dirty="0">
              <a:solidFill>
                <a:schemeClr val="tx1"/>
              </a:solidFill>
            </a:endParaRPr>
          </a:p>
        </p:txBody>
      </p:sp>
      <p:cxnSp>
        <p:nvCxnSpPr>
          <p:cNvPr id="11" name="直接箭头连接符 10"/>
          <p:cNvCxnSpPr/>
          <p:nvPr/>
        </p:nvCxnSpPr>
        <p:spPr>
          <a:xfrm flipV="1">
            <a:off x="2136123" y="2060848"/>
            <a:ext cx="779693" cy="7920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136123" y="3376825"/>
            <a:ext cx="93610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051720" y="4005096"/>
            <a:ext cx="864096" cy="5760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0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改</a:t>
            </a:r>
          </a:p>
        </p:txBody>
      </p:sp>
      <p:sp>
        <p:nvSpPr>
          <p:cNvPr id="4" name="矩形 3"/>
          <p:cNvSpPr/>
          <p:nvPr/>
        </p:nvSpPr>
        <p:spPr>
          <a:xfrm>
            <a:off x="683568" y="1844824"/>
            <a:ext cx="792088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rPr>
              <a:t>反复修改！！</a:t>
            </a:r>
            <a:endParaRPr lang="zh-CN" altLang="en-US" sz="2800" b="1" dirty="0">
              <a:solidFill>
                <a:schemeClr val="tx1"/>
              </a:solidFill>
            </a:endParaRPr>
          </a:p>
        </p:txBody>
      </p:sp>
    </p:spTree>
    <p:extLst>
      <p:ext uri="{BB962C8B-B14F-4D97-AF65-F5344CB8AC3E}">
        <p14:creationId xmlns:p14="http://schemas.microsoft.com/office/powerpoint/2010/main" val="5996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7"/>
            <a:ext cx="2880000" cy="167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338388"/>
            <a:ext cx="2880000" cy="190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07649" y="3861048"/>
            <a:ext cx="2880000" cy="170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7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randombar(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投稿</a:t>
            </a:r>
            <a:endParaRPr lang="zh-CN" altLang="en-US" dirty="0"/>
          </a:p>
        </p:txBody>
      </p:sp>
      <p:sp>
        <p:nvSpPr>
          <p:cNvPr id="4" name="矩形 3"/>
          <p:cNvSpPr/>
          <p:nvPr/>
        </p:nvSpPr>
        <p:spPr>
          <a:xfrm>
            <a:off x="539552" y="1628800"/>
            <a:ext cx="813690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选期刊</a:t>
            </a:r>
            <a:endParaRPr lang="zh-CN" altLang="en-US" sz="2400" b="1" dirty="0">
              <a:solidFill>
                <a:schemeClr val="tx1"/>
              </a:solidFill>
            </a:endParaRPr>
          </a:p>
        </p:txBody>
      </p:sp>
      <p:sp>
        <p:nvSpPr>
          <p:cNvPr id="5" name="矩形 4"/>
          <p:cNvSpPr/>
          <p:nvPr/>
        </p:nvSpPr>
        <p:spPr>
          <a:xfrm>
            <a:off x="539552" y="3284984"/>
            <a:ext cx="813690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准备该期刊投稿需要的文件</a:t>
            </a:r>
            <a:endParaRPr lang="zh-CN" altLang="en-US" sz="2400" b="1" dirty="0">
              <a:solidFill>
                <a:schemeClr val="tx1"/>
              </a:solidFill>
            </a:endParaRPr>
          </a:p>
        </p:txBody>
      </p:sp>
      <p:sp>
        <p:nvSpPr>
          <p:cNvPr id="6" name="矩形 5"/>
          <p:cNvSpPr/>
          <p:nvPr/>
        </p:nvSpPr>
        <p:spPr>
          <a:xfrm>
            <a:off x="539552" y="4725144"/>
            <a:ext cx="813690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rPr>
              <a:t>注册账号，投稿</a:t>
            </a:r>
            <a:endParaRPr lang="zh-CN" altLang="en-US" sz="2400" b="1" dirty="0">
              <a:solidFill>
                <a:schemeClr val="tx1"/>
              </a:solidFill>
            </a:endParaRPr>
          </a:p>
        </p:txBody>
      </p:sp>
    </p:spTree>
    <p:extLst>
      <p:ext uri="{BB962C8B-B14F-4D97-AF65-F5344CB8AC3E}">
        <p14:creationId xmlns:p14="http://schemas.microsoft.com/office/powerpoint/2010/main" val="32985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2420888"/>
            <a:ext cx="7704856"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tx1"/>
                </a:solidFill>
                <a:latin typeface="Times New Roman" pitchFamily="18" charset="0"/>
                <a:cs typeface="Times New Roman" pitchFamily="18" charset="0"/>
              </a:rPr>
              <a:t>Thanks for your attention!</a:t>
            </a:r>
            <a:endParaRPr lang="zh-CN" alt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727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28" y="2707815"/>
            <a:ext cx="2880000" cy="18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312" y="2003536"/>
            <a:ext cx="2880000" cy="26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95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Vertical)">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59" y="1340768"/>
            <a:ext cx="2880000" cy="24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512461"/>
            <a:ext cx="2880000" cy="221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831" y="4170075"/>
            <a:ext cx="2880000" cy="192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3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ircle(in)">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61662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63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32861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07543"/>
            <a:ext cx="34194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7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2113</Words>
  <Application>Microsoft Office PowerPoint</Application>
  <PresentationFormat>全屏显示(4:3)</PresentationFormat>
  <Paragraphs>146</Paragraphs>
  <Slides>51</Slides>
  <Notes>0</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选题与实验设计</vt:lpstr>
      <vt:lpstr>不要动这三块石头！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选题明确</vt:lpstr>
      <vt:lpstr>毕业照上的笑容，可以预测婚姻和寿命？</vt:lpstr>
      <vt:lpstr> 哈佛76年的实验有了结论：只要遇到真爱，人生繁盛的几率就会显著提升 </vt:lpstr>
      <vt:lpstr>调查过程</vt:lpstr>
      <vt:lpstr>结果</vt:lpstr>
      <vt:lpstr>结果</vt:lpstr>
      <vt:lpstr>PowerPoint 演示文稿</vt:lpstr>
      <vt:lpstr>问题来自。。。</vt:lpstr>
      <vt:lpstr>可能的解释</vt:lpstr>
      <vt:lpstr>启示</vt:lpstr>
      <vt:lpstr>PowerPoint 演示文稿</vt:lpstr>
      <vt:lpstr>PowerPoint 演示文稿</vt:lpstr>
      <vt:lpstr>3（组别：热恋期，矛盾期，理性期）× 2（愉快表情照片，悲伤表情照片）混合实验设计</vt:lpstr>
      <vt:lpstr>实验手段</vt:lpstr>
      <vt:lpstr>注意事项</vt:lpstr>
      <vt:lpstr>结果预期</vt:lpstr>
      <vt:lpstr>PowerPoint 演示文稿</vt:lpstr>
      <vt:lpstr>愉快表情照片vs. 悲伤表情照片  单因素被试间实验设计</vt:lpstr>
      <vt:lpstr>PowerPoint 演示文稿</vt:lpstr>
      <vt:lpstr>结果预期</vt:lpstr>
      <vt:lpstr>实验三：推广研究</vt:lpstr>
      <vt:lpstr>结果预期</vt:lpstr>
      <vt:lpstr>PowerPoint 演示文稿</vt:lpstr>
      <vt:lpstr>总结</vt:lpstr>
      <vt:lpstr>实验选题与设计</vt:lpstr>
      <vt:lpstr>PowerPoint 演示文稿</vt:lpstr>
      <vt:lpstr>SCI 论文写作</vt:lpstr>
      <vt:lpstr>读</vt:lpstr>
      <vt:lpstr>写</vt:lpstr>
      <vt:lpstr>PowerPoint 演示文稿</vt:lpstr>
      <vt:lpstr>初写文章注意事项</vt:lpstr>
      <vt:lpstr> 第一境界大致有哪些不同层次？</vt:lpstr>
      <vt:lpstr>从“贫困”升级到“小康”需要注意些什么？</vt:lpstr>
      <vt:lpstr>从“贫困”升级到“小康”需要注意些什么？</vt:lpstr>
      <vt:lpstr>改</vt:lpstr>
      <vt:lpstr>投稿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Administrator</cp:lastModifiedBy>
  <cp:revision>78</cp:revision>
  <dcterms:created xsi:type="dcterms:W3CDTF">2015-11-19T04:52:01Z</dcterms:created>
  <dcterms:modified xsi:type="dcterms:W3CDTF">2016-06-22T08:26:19Z</dcterms:modified>
</cp:coreProperties>
</file>